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Lst>
  <p:notesMasterIdLst>
    <p:notesMasterId r:id="rId26"/>
  </p:notesMasterIdLst>
  <p:sldIdLst>
    <p:sldId id="256" r:id="rId2"/>
    <p:sldId id="281" r:id="rId3"/>
    <p:sldId id="257" r:id="rId4"/>
    <p:sldId id="278" r:id="rId5"/>
    <p:sldId id="279" r:id="rId6"/>
    <p:sldId id="258" r:id="rId7"/>
    <p:sldId id="276" r:id="rId8"/>
    <p:sldId id="260" r:id="rId9"/>
    <p:sldId id="261" r:id="rId10"/>
    <p:sldId id="259" r:id="rId11"/>
    <p:sldId id="262" r:id="rId12"/>
    <p:sldId id="263" r:id="rId13"/>
    <p:sldId id="265" r:id="rId14"/>
    <p:sldId id="266" r:id="rId15"/>
    <p:sldId id="267" r:id="rId16"/>
    <p:sldId id="268" r:id="rId17"/>
    <p:sldId id="269" r:id="rId18"/>
    <p:sldId id="282" r:id="rId19"/>
    <p:sldId id="277" r:id="rId20"/>
    <p:sldId id="280" r:id="rId21"/>
    <p:sldId id="283" r:id="rId22"/>
    <p:sldId id="271" r:id="rId23"/>
    <p:sldId id="274" r:id="rId24"/>
    <p:sldId id="27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28" autoAdjust="0"/>
  </p:normalViewPr>
  <p:slideViewPr>
    <p:cSldViewPr>
      <p:cViewPr varScale="1">
        <p:scale>
          <a:sx n="74" d="100"/>
          <a:sy n="74" d="100"/>
        </p:scale>
        <p:origin x="33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1F2C409-98EE-48C9-932D-D23E628F54BD}" type="datetimeFigureOut">
              <a:rPr lang="en-US"/>
              <a:pPr>
                <a:defRPr/>
              </a:pPr>
              <a:t>12/11/2020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97726B7-F7A6-44E5-83C6-16B5B6315A37}" type="slidenum">
              <a:rPr lang="en-US" altLang="en-US"/>
              <a:pPr>
                <a:defRPr/>
              </a:pPr>
              <a:t>‹#›</a:t>
            </a:fld>
            <a:endParaRPr lang="en-US" altLang="en-US"/>
          </a:p>
        </p:txBody>
      </p:sp>
    </p:spTree>
    <p:extLst>
      <p:ext uri="{BB962C8B-B14F-4D97-AF65-F5344CB8AC3E}">
        <p14:creationId xmlns:p14="http://schemas.microsoft.com/office/powerpoint/2010/main" val="3784744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40F9DE-6CDA-476D-ACB9-92F0BD77351F}" type="slidenum">
              <a:rPr lang="en-US" altLang="en-US" smtClean="0"/>
              <a:pPr>
                <a:spcBef>
                  <a:spcPct val="0"/>
                </a:spcBef>
              </a:pPr>
              <a:t>3</a:t>
            </a:fld>
            <a:endParaRPr lang="en-US" altLang="en-US"/>
          </a:p>
        </p:txBody>
      </p:sp>
    </p:spTree>
    <p:extLst>
      <p:ext uri="{BB962C8B-B14F-4D97-AF65-F5344CB8AC3E}">
        <p14:creationId xmlns:p14="http://schemas.microsoft.com/office/powerpoint/2010/main" val="2231115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02CA4E-3A64-4792-A90C-39878B4F5C11}" type="slidenum">
              <a:rPr lang="en-US" altLang="en-US" smtClean="0"/>
              <a:pPr>
                <a:spcBef>
                  <a:spcPct val="0"/>
                </a:spcBef>
              </a:pPr>
              <a:t>7</a:t>
            </a:fld>
            <a:endParaRPr lang="en-US" altLang="en-US"/>
          </a:p>
        </p:txBody>
      </p:sp>
    </p:spTree>
    <p:extLst>
      <p:ext uri="{BB962C8B-B14F-4D97-AF65-F5344CB8AC3E}">
        <p14:creationId xmlns:p14="http://schemas.microsoft.com/office/powerpoint/2010/main" val="412060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3DC05F-6C74-46B8-9C21-B118FDBA2265}" type="slidenum">
              <a:rPr lang="en-US" altLang="en-US" smtClean="0"/>
              <a:pPr>
                <a:spcBef>
                  <a:spcPct val="0"/>
                </a:spcBef>
              </a:pPr>
              <a:t>23</a:t>
            </a:fld>
            <a:endParaRPr lang="en-US" altLang="en-US"/>
          </a:p>
        </p:txBody>
      </p:sp>
    </p:spTree>
    <p:extLst>
      <p:ext uri="{BB962C8B-B14F-4D97-AF65-F5344CB8AC3E}">
        <p14:creationId xmlns:p14="http://schemas.microsoft.com/office/powerpoint/2010/main" val="7677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8E2899-72F8-43D3-91F6-69FB8E36EAFB}" type="slidenum">
              <a:rPr lang="en-US" altLang="en-US" smtClean="0"/>
              <a:pPr>
                <a:spcBef>
                  <a:spcPct val="0"/>
                </a:spcBef>
              </a:pPr>
              <a:t>24</a:t>
            </a:fld>
            <a:endParaRPr lang="en-US" altLang="en-US"/>
          </a:p>
        </p:txBody>
      </p:sp>
    </p:spTree>
    <p:extLst>
      <p:ext uri="{BB962C8B-B14F-4D97-AF65-F5344CB8AC3E}">
        <p14:creationId xmlns:p14="http://schemas.microsoft.com/office/powerpoint/2010/main" val="84689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3AF6DA4-EABD-4289-A730-D13F96D4E40A}" type="datetime1">
              <a:rPr lang="en-US" smtClean="0"/>
              <a:pPr>
                <a:defRPr/>
              </a:pPr>
              <a:t>12/11/2020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ECD325-A546-4F24-8B46-E42D242244F8}" type="slidenum">
              <a:rPr lang="en-US" altLang="en-US" smtClean="0"/>
              <a:pPr>
                <a:defRPr/>
              </a:pPr>
              <a:t>‹#›</a:t>
            </a:fld>
            <a:endParaRPr lang="en-US" altLang="en-US"/>
          </a:p>
        </p:txBody>
      </p:sp>
    </p:spTree>
    <p:extLst>
      <p:ext uri="{BB962C8B-B14F-4D97-AF65-F5344CB8AC3E}">
        <p14:creationId xmlns:p14="http://schemas.microsoft.com/office/powerpoint/2010/main" val="249812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FEC781A-7C8A-4B78-8B8C-1034FD520E5D}" type="datetime1">
              <a:rPr lang="en-US" smtClean="0"/>
              <a:pPr>
                <a:defRPr/>
              </a:pPr>
              <a:t>12/11/2020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7F8F11-FCAE-4FD8-80D0-2BB119417A60}" type="slidenum">
              <a:rPr lang="en-US" altLang="en-US" smtClean="0"/>
              <a:pPr>
                <a:defRPr/>
              </a:pPr>
              <a:t>‹#›</a:t>
            </a:fld>
            <a:endParaRPr lang="en-US" altLang="en-US"/>
          </a:p>
        </p:txBody>
      </p:sp>
    </p:spTree>
    <p:extLst>
      <p:ext uri="{BB962C8B-B14F-4D97-AF65-F5344CB8AC3E}">
        <p14:creationId xmlns:p14="http://schemas.microsoft.com/office/powerpoint/2010/main" val="15859899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FEC781A-7C8A-4B78-8B8C-1034FD520E5D}" type="datetime1">
              <a:rPr lang="en-US" smtClean="0"/>
              <a:pPr>
                <a:defRPr/>
              </a:pPr>
              <a:t>12/11/2020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7F8F11-FCAE-4FD8-80D0-2BB119417A6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95895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FEC781A-7C8A-4B78-8B8C-1034FD520E5D}" type="datetime1">
              <a:rPr lang="en-US" smtClean="0"/>
              <a:pPr>
                <a:defRPr/>
              </a:pPr>
              <a:t>12/11/2020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7F8F11-FCAE-4FD8-80D0-2BB119417A60}" type="slidenum">
              <a:rPr lang="en-US" altLang="en-US" smtClean="0"/>
              <a:pPr>
                <a:defRPr/>
              </a:pPr>
              <a:t>‹#›</a:t>
            </a:fld>
            <a:endParaRPr lang="en-US" altLang="en-US"/>
          </a:p>
        </p:txBody>
      </p:sp>
    </p:spTree>
    <p:extLst>
      <p:ext uri="{BB962C8B-B14F-4D97-AF65-F5344CB8AC3E}">
        <p14:creationId xmlns:p14="http://schemas.microsoft.com/office/powerpoint/2010/main" val="242813035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FEC781A-7C8A-4B78-8B8C-1034FD520E5D}" type="datetime1">
              <a:rPr lang="en-US" smtClean="0"/>
              <a:pPr>
                <a:defRPr/>
              </a:pPr>
              <a:t>12/11/2020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7F8F11-FCAE-4FD8-80D0-2BB119417A6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19690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FEC781A-7C8A-4B78-8B8C-1034FD520E5D}" type="datetime1">
              <a:rPr lang="en-US" smtClean="0"/>
              <a:pPr>
                <a:defRPr/>
              </a:pPr>
              <a:t>12/11/2020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7F8F11-FCAE-4FD8-80D0-2BB119417A60}" type="slidenum">
              <a:rPr lang="en-US" altLang="en-US" smtClean="0"/>
              <a:pPr>
                <a:defRPr/>
              </a:pPr>
              <a:t>‹#›</a:t>
            </a:fld>
            <a:endParaRPr lang="en-US" altLang="en-US"/>
          </a:p>
        </p:txBody>
      </p:sp>
    </p:spTree>
    <p:extLst>
      <p:ext uri="{BB962C8B-B14F-4D97-AF65-F5344CB8AC3E}">
        <p14:creationId xmlns:p14="http://schemas.microsoft.com/office/powerpoint/2010/main" val="3551833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3CDBA68-3A85-4A9A-A07A-BEA91D91AFB9}" type="datetime1">
              <a:rPr lang="en-US" smtClean="0"/>
              <a:pPr>
                <a:defRPr/>
              </a:pPr>
              <a:t>12/11/2020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1C61D0-8895-4E2C-9A26-6BC9DF1FE1F3}" type="slidenum">
              <a:rPr lang="en-US" altLang="en-US" smtClean="0"/>
              <a:pPr>
                <a:defRPr/>
              </a:pPr>
              <a:t>‹#›</a:t>
            </a:fld>
            <a:endParaRPr lang="en-US" altLang="en-US"/>
          </a:p>
        </p:txBody>
      </p:sp>
    </p:spTree>
    <p:extLst>
      <p:ext uri="{BB962C8B-B14F-4D97-AF65-F5344CB8AC3E}">
        <p14:creationId xmlns:p14="http://schemas.microsoft.com/office/powerpoint/2010/main" val="78467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F24DE69-E323-4266-80C1-B8BE847EDA85}" type="datetime1">
              <a:rPr lang="en-US" smtClean="0"/>
              <a:pPr>
                <a:defRPr/>
              </a:pPr>
              <a:t>12/11/2020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526217-9EA4-4EAE-9B5D-73E398F97788}" type="slidenum">
              <a:rPr lang="en-US" altLang="en-US" smtClean="0"/>
              <a:pPr>
                <a:defRPr/>
              </a:pPr>
              <a:t>‹#›</a:t>
            </a:fld>
            <a:endParaRPr lang="en-US" altLang="en-US"/>
          </a:p>
        </p:txBody>
      </p:sp>
    </p:spTree>
    <p:extLst>
      <p:ext uri="{BB962C8B-B14F-4D97-AF65-F5344CB8AC3E}">
        <p14:creationId xmlns:p14="http://schemas.microsoft.com/office/powerpoint/2010/main" val="204693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F1CB7DA-1A9D-4C7B-85D4-85A3B7D3F816}" type="datetime1">
              <a:rPr lang="en-US" smtClean="0"/>
              <a:pPr>
                <a:defRPr/>
              </a:pPr>
              <a:t>12/11/2020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14FC3E-0974-4970-9B95-07EE848983B0}" type="slidenum">
              <a:rPr lang="en-US" altLang="en-US" smtClean="0"/>
              <a:pPr>
                <a:defRPr/>
              </a:pPr>
              <a:t>‹#›</a:t>
            </a:fld>
            <a:endParaRPr lang="en-US" altLang="en-US"/>
          </a:p>
        </p:txBody>
      </p:sp>
    </p:spTree>
    <p:extLst>
      <p:ext uri="{BB962C8B-B14F-4D97-AF65-F5344CB8AC3E}">
        <p14:creationId xmlns:p14="http://schemas.microsoft.com/office/powerpoint/2010/main" val="172458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4F40306-C3D2-4906-8CEC-9233374B871D}" type="datetime1">
              <a:rPr lang="en-US" smtClean="0"/>
              <a:pPr>
                <a:defRPr/>
              </a:pPr>
              <a:t>12/11/2020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57C76C-35D3-4941-A2CB-23C0FDA434B2}" type="slidenum">
              <a:rPr lang="en-US" altLang="en-US" smtClean="0"/>
              <a:pPr>
                <a:defRPr/>
              </a:pPr>
              <a:t>‹#›</a:t>
            </a:fld>
            <a:endParaRPr lang="en-US" altLang="en-US"/>
          </a:p>
        </p:txBody>
      </p:sp>
    </p:spTree>
    <p:extLst>
      <p:ext uri="{BB962C8B-B14F-4D97-AF65-F5344CB8AC3E}">
        <p14:creationId xmlns:p14="http://schemas.microsoft.com/office/powerpoint/2010/main" val="11182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57FE479-7787-46F7-9A35-29B65C4F5ECA}" type="datetime1">
              <a:rPr lang="en-US" smtClean="0"/>
              <a:pPr>
                <a:defRPr/>
              </a:pPr>
              <a:t>12/11/2020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D6B34B-1330-4C7C-B748-8E5B9C4EBE0D}" type="slidenum">
              <a:rPr lang="en-US" altLang="en-US" smtClean="0"/>
              <a:pPr>
                <a:defRPr/>
              </a:pPr>
              <a:t>‹#›</a:t>
            </a:fld>
            <a:endParaRPr lang="en-US" altLang="en-US"/>
          </a:p>
        </p:txBody>
      </p:sp>
    </p:spTree>
    <p:extLst>
      <p:ext uri="{BB962C8B-B14F-4D97-AF65-F5344CB8AC3E}">
        <p14:creationId xmlns:p14="http://schemas.microsoft.com/office/powerpoint/2010/main" val="243470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FEC781A-7C8A-4B78-8B8C-1034FD520E5D}" type="datetime1">
              <a:rPr lang="en-US" smtClean="0"/>
              <a:pPr>
                <a:defRPr/>
              </a:pPr>
              <a:t>12/11/2020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77F8F11-FCAE-4FD8-80D0-2BB119417A60}" type="slidenum">
              <a:rPr lang="en-US" altLang="en-US" smtClean="0"/>
              <a:pPr>
                <a:defRPr/>
              </a:pPr>
              <a:t>‹#›</a:t>
            </a:fld>
            <a:endParaRPr lang="en-US" altLang="en-US"/>
          </a:p>
        </p:txBody>
      </p:sp>
    </p:spTree>
    <p:extLst>
      <p:ext uri="{BB962C8B-B14F-4D97-AF65-F5344CB8AC3E}">
        <p14:creationId xmlns:p14="http://schemas.microsoft.com/office/powerpoint/2010/main" val="6919861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90ED12-7838-4799-BD24-F24EA7D725F9}" type="datetime1">
              <a:rPr lang="en-US" smtClean="0"/>
              <a:pPr>
                <a:defRPr/>
              </a:pPr>
              <a:t>12/11/2020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6E4D86-22E1-4A9D-A45B-1B1AE1C04542}" type="slidenum">
              <a:rPr lang="en-US" altLang="en-US" smtClean="0"/>
              <a:pPr>
                <a:defRPr/>
              </a:pPr>
              <a:t>‹#›</a:t>
            </a:fld>
            <a:endParaRPr lang="en-US" altLang="en-US"/>
          </a:p>
        </p:txBody>
      </p:sp>
    </p:spTree>
    <p:extLst>
      <p:ext uri="{BB962C8B-B14F-4D97-AF65-F5344CB8AC3E}">
        <p14:creationId xmlns:p14="http://schemas.microsoft.com/office/powerpoint/2010/main" val="334465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027E735-5556-4923-9FB1-8344360B258F}" type="datetime1">
              <a:rPr lang="en-US" smtClean="0"/>
              <a:pPr>
                <a:defRPr/>
              </a:pPr>
              <a:t>12/11/2020</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8B2CB1-7449-4FED-A60E-15C8EC0BD273}" type="slidenum">
              <a:rPr lang="en-US" altLang="en-US" smtClean="0"/>
              <a:pPr>
                <a:defRPr/>
              </a:pPr>
              <a:t>‹#›</a:t>
            </a:fld>
            <a:endParaRPr lang="en-US" altLang="en-US"/>
          </a:p>
        </p:txBody>
      </p:sp>
    </p:spTree>
    <p:extLst>
      <p:ext uri="{BB962C8B-B14F-4D97-AF65-F5344CB8AC3E}">
        <p14:creationId xmlns:p14="http://schemas.microsoft.com/office/powerpoint/2010/main" val="53686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F60615F-67E5-4DE7-A7CB-06AB19DC733E}" type="datetime1">
              <a:rPr lang="en-US" smtClean="0"/>
              <a:pPr>
                <a:defRPr/>
              </a:pPr>
              <a:t>12/11/2020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771E64-3758-4746-A36F-5647673CA471}" type="slidenum">
              <a:rPr lang="en-US" altLang="en-US" smtClean="0"/>
              <a:pPr>
                <a:defRPr/>
              </a:pPr>
              <a:t>‹#›</a:t>
            </a:fld>
            <a:endParaRPr lang="en-US" altLang="en-US"/>
          </a:p>
        </p:txBody>
      </p:sp>
    </p:spTree>
    <p:extLst>
      <p:ext uri="{BB962C8B-B14F-4D97-AF65-F5344CB8AC3E}">
        <p14:creationId xmlns:p14="http://schemas.microsoft.com/office/powerpoint/2010/main" val="341127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FEC781A-7C8A-4B78-8B8C-1034FD520E5D}" type="datetime1">
              <a:rPr lang="en-US" smtClean="0"/>
              <a:pPr>
                <a:defRPr/>
              </a:pPr>
              <a:t>12/11/2020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7F8F11-FCAE-4FD8-80D0-2BB119417A60}" type="slidenum">
              <a:rPr lang="en-US" altLang="en-US" smtClean="0"/>
              <a:pPr>
                <a:defRPr/>
              </a:pPr>
              <a:t>‹#›</a:t>
            </a:fld>
            <a:endParaRPr lang="en-US" altLang="en-US"/>
          </a:p>
        </p:txBody>
      </p:sp>
    </p:spTree>
    <p:extLst>
      <p:ext uri="{BB962C8B-B14F-4D97-AF65-F5344CB8AC3E}">
        <p14:creationId xmlns:p14="http://schemas.microsoft.com/office/powerpoint/2010/main" val="341165017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FEC781A-7C8A-4B78-8B8C-1034FD520E5D}" type="datetime1">
              <a:rPr lang="en-US" smtClean="0"/>
              <a:pPr>
                <a:defRPr/>
              </a:pPr>
              <a:t>12/11/2020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77F8F11-FCAE-4FD8-80D0-2BB119417A60}" type="slidenum">
              <a:rPr lang="en-US" altLang="en-US" smtClean="0"/>
              <a:pPr>
                <a:defRPr/>
              </a:pPr>
              <a:t>‹#›</a:t>
            </a:fld>
            <a:endParaRPr lang="en-US" altLang="en-US"/>
          </a:p>
        </p:txBody>
      </p:sp>
    </p:spTree>
    <p:extLst>
      <p:ext uri="{BB962C8B-B14F-4D97-AF65-F5344CB8AC3E}">
        <p14:creationId xmlns:p14="http://schemas.microsoft.com/office/powerpoint/2010/main" val="28960810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spokaneobgyn.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notesSlide" Target="../notesSlides/notesSlide1.xml"/><Relationship Id="rId16" Type="http://schemas.openxmlformats.org/officeDocument/2006/relationships/slide" Target="slide23.xm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15.xml"/><Relationship Id="rId5" Type="http://schemas.openxmlformats.org/officeDocument/2006/relationships/slide" Target="slide6.xml"/><Relationship Id="rId15" Type="http://schemas.openxmlformats.org/officeDocument/2006/relationships/slide" Target="slide22.xml"/><Relationship Id="rId10" Type="http://schemas.openxmlformats.org/officeDocument/2006/relationships/slide" Target="slide13.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pokaneobgyn.com/our-tea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ercury%20Levels%20Chart%20for%20Fish%20and%20Shellfish.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5907" y="2235981"/>
            <a:ext cx="7768936" cy="4012419"/>
          </a:xfrm>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eaLnBrk="1" fontAlgn="auto" hangingPunct="1">
              <a:spcAft>
                <a:spcPts val="0"/>
              </a:spcAft>
              <a:defRPr/>
            </a:pPr>
            <a:r>
              <a:rPr lang="en-US" sz="6600" b="1" dirty="0">
                <a:ln>
                  <a:solidFill>
                    <a:schemeClr val="tx1">
                      <a:lumMod val="75000"/>
                      <a:lumOff val="25000"/>
                    </a:schemeClr>
                  </a:solidFill>
                </a:ln>
                <a:solidFill>
                  <a:schemeClr val="accent3"/>
                </a:solidFill>
              </a:rPr>
              <a:t>Information for            New Obstetrics Patients</a:t>
            </a:r>
          </a:p>
        </p:txBody>
      </p:sp>
      <p:sp>
        <p:nvSpPr>
          <p:cNvPr id="3082" name="Slide Number Placeholder 3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3DD9AF-EC27-4D9F-93C2-3BCA0F58EA6D}" type="slidenum">
              <a:rPr lang="en-US" altLang="en-US" sz="1200" smtClean="0">
                <a:solidFill>
                  <a:srgbClr val="898989"/>
                </a:solidFill>
              </a:rPr>
              <a:pPr>
                <a:spcBef>
                  <a:spcPct val="0"/>
                </a:spcBef>
                <a:buFontTx/>
                <a:buNone/>
              </a:pPr>
              <a:t>1</a:t>
            </a:fld>
            <a:endParaRPr lang="en-US" altLang="en-US" sz="1200">
              <a:solidFill>
                <a:srgbClr val="898989"/>
              </a:solidFill>
            </a:endParaRPr>
          </a:p>
        </p:txBody>
      </p:sp>
      <p:pic>
        <p:nvPicPr>
          <p:cNvPr id="19" name="Picture 18"/>
          <p:cNvPicPr/>
          <p:nvPr/>
        </p:nvPicPr>
        <p:blipFill>
          <a:blip r:embed="rId2">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2286000" y="152400"/>
            <a:ext cx="3962400" cy="1528618"/>
          </a:xfrm>
          <a:prstGeom prst="rect">
            <a:avLst/>
          </a:prstGeom>
          <a:noFill/>
        </p:spPr>
      </p:pic>
      <p:cxnSp>
        <p:nvCxnSpPr>
          <p:cNvPr id="21" name="Straight Connector 20"/>
          <p:cNvCxnSpPr/>
          <p:nvPr/>
        </p:nvCxnSpPr>
        <p:spPr>
          <a:xfrm>
            <a:off x="457200" y="152400"/>
            <a:ext cx="0" cy="6858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3" name="Straight Connector 22"/>
          <p:cNvCxnSpPr/>
          <p:nvPr/>
        </p:nvCxnSpPr>
        <p:spPr>
          <a:xfrm>
            <a:off x="-319289" y="24685"/>
            <a:ext cx="1143000" cy="6858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Straight Connector 26"/>
          <p:cNvCxnSpPr/>
          <p:nvPr/>
        </p:nvCxnSpPr>
        <p:spPr>
          <a:xfrm flipH="1">
            <a:off x="152400" y="0"/>
            <a:ext cx="1295400" cy="6858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9" name="Straight Connector 28"/>
          <p:cNvCxnSpPr/>
          <p:nvPr/>
        </p:nvCxnSpPr>
        <p:spPr>
          <a:xfrm flipV="1">
            <a:off x="7162800" y="5105400"/>
            <a:ext cx="1981200" cy="1752600"/>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Straight Connector 30"/>
          <p:cNvCxnSpPr/>
          <p:nvPr/>
        </p:nvCxnSpPr>
        <p:spPr>
          <a:xfrm flipV="1">
            <a:off x="7620000" y="4648200"/>
            <a:ext cx="1524000" cy="2209800"/>
          </a:xfrm>
          <a:prstGeom prst="line">
            <a:avLst/>
          </a:prstGeom>
        </p:spPr>
        <p:style>
          <a:lnRef idx="2">
            <a:schemeClr val="accent3"/>
          </a:lnRef>
          <a:fillRef idx="0">
            <a:schemeClr val="accent3"/>
          </a:fillRef>
          <a:effectRef idx="1">
            <a:schemeClr val="accent3"/>
          </a:effectRef>
          <a:fontRef idx="minor">
            <a:schemeClr val="tx1"/>
          </a:fontRef>
        </p:style>
      </p:cxnSp>
      <p:cxnSp>
        <p:nvCxnSpPr>
          <p:cNvPr id="35" name="Straight Connector 34"/>
          <p:cNvCxnSpPr/>
          <p:nvPr/>
        </p:nvCxnSpPr>
        <p:spPr>
          <a:xfrm flipH="1">
            <a:off x="6172200" y="5486400"/>
            <a:ext cx="2971800" cy="1371600"/>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20" y="207135"/>
            <a:ext cx="6347713" cy="1320800"/>
          </a:xfrm>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7200" b="1" dirty="0">
                <a:ln/>
                <a:solidFill>
                  <a:schemeClr val="accent3"/>
                </a:solidFill>
              </a:rPr>
              <a:t>Safety Tips</a:t>
            </a:r>
          </a:p>
        </p:txBody>
      </p:sp>
      <p:sp>
        <p:nvSpPr>
          <p:cNvPr id="3" name="Content Placeholder 2"/>
          <p:cNvSpPr>
            <a:spLocks noGrp="1"/>
          </p:cNvSpPr>
          <p:nvPr>
            <p:ph idx="1"/>
          </p:nvPr>
        </p:nvSpPr>
        <p:spPr>
          <a:xfrm>
            <a:off x="457200" y="1600200"/>
            <a:ext cx="8229600" cy="5029200"/>
          </a:xfrm>
        </p:spPr>
        <p:txBody>
          <a:bodyPr rtlCol="0">
            <a:normAutofit fontScale="25000" lnSpcReduction="20000"/>
          </a:bodyPr>
          <a:lstStyle/>
          <a:p>
            <a:pPr marL="0" indent="0" eaLnBrk="1" fontAlgn="auto" hangingPunct="1">
              <a:spcAft>
                <a:spcPts val="0"/>
              </a:spcAft>
              <a:buFont typeface="Arial" panose="020B0604020202020204" pitchFamily="34" charset="0"/>
              <a:buNone/>
              <a:defRPr/>
            </a:pPr>
            <a:r>
              <a:rPr lang="en-US" sz="9800" b="1" u="sng" dirty="0">
                <a:solidFill>
                  <a:schemeClr val="tx1">
                    <a:lumMod val="75000"/>
                    <a:lumOff val="25000"/>
                  </a:schemeClr>
                </a:solidFill>
              </a:rPr>
              <a:t>4 Simple Steps to follow:</a:t>
            </a:r>
          </a:p>
          <a:p>
            <a:pPr marL="0" indent="0" eaLnBrk="1" fontAlgn="auto" hangingPunct="1">
              <a:spcAft>
                <a:spcPts val="0"/>
              </a:spcAft>
              <a:buFont typeface="Arial" panose="020B0604020202020204" pitchFamily="34" charset="0"/>
              <a:buNone/>
              <a:defRPr/>
            </a:pPr>
            <a:endParaRPr lang="en-US" sz="8000" b="1" u="sng" dirty="0">
              <a:solidFill>
                <a:schemeClr val="tx1">
                  <a:lumMod val="75000"/>
                  <a:lumOff val="25000"/>
                </a:schemeClr>
              </a:solidFill>
            </a:endParaRPr>
          </a:p>
          <a:p>
            <a:pPr marL="514350" indent="-514350" eaLnBrk="1" fontAlgn="auto" hangingPunct="1">
              <a:spcAft>
                <a:spcPts val="0"/>
              </a:spcAft>
              <a:buFont typeface="+mj-lt"/>
              <a:buAutoNum type="arabicPeriod"/>
              <a:defRPr/>
            </a:pPr>
            <a:r>
              <a:rPr lang="en-US" sz="8000" b="1" u="sng" dirty="0">
                <a:solidFill>
                  <a:schemeClr val="tx1">
                    <a:lumMod val="75000"/>
                    <a:lumOff val="25000"/>
                  </a:schemeClr>
                </a:solidFill>
              </a:rPr>
              <a:t>Clean</a:t>
            </a:r>
            <a:r>
              <a:rPr lang="en-US" sz="8000" dirty="0">
                <a:solidFill>
                  <a:schemeClr val="tx1">
                    <a:lumMod val="75000"/>
                    <a:lumOff val="25000"/>
                  </a:schemeClr>
                </a:solidFill>
              </a:rPr>
              <a:t>- Wash hands thoroughly (before and after handling food, using restroom, changing diapers or handling pets).</a:t>
            </a:r>
          </a:p>
          <a:p>
            <a:pPr marL="514350" indent="-514350" eaLnBrk="1" fontAlgn="auto" hangingPunct="1">
              <a:spcAft>
                <a:spcPts val="0"/>
              </a:spcAft>
              <a:buFont typeface="+mj-lt"/>
              <a:buAutoNum type="arabicPeriod"/>
              <a:defRPr/>
            </a:pPr>
            <a:r>
              <a:rPr lang="en-US" sz="8000" b="1" u="sng" dirty="0">
                <a:solidFill>
                  <a:schemeClr val="tx1">
                    <a:lumMod val="75000"/>
                    <a:lumOff val="25000"/>
                  </a:schemeClr>
                </a:solidFill>
              </a:rPr>
              <a:t>Separate</a:t>
            </a:r>
            <a:r>
              <a:rPr lang="en-US" sz="8000" dirty="0">
                <a:solidFill>
                  <a:schemeClr val="tx1">
                    <a:lumMod val="75000"/>
                    <a:lumOff val="25000"/>
                  </a:schemeClr>
                </a:solidFill>
              </a:rPr>
              <a:t>- Separate raw foods from ready to eat foods, do not place cooked foods on the plate that held raw foods, place cooked foods on a clean plate.</a:t>
            </a:r>
          </a:p>
          <a:p>
            <a:pPr marL="514350" indent="-514350" eaLnBrk="1" fontAlgn="auto" hangingPunct="1">
              <a:spcAft>
                <a:spcPts val="0"/>
              </a:spcAft>
              <a:buFont typeface="+mj-lt"/>
              <a:buAutoNum type="arabicPeriod"/>
              <a:defRPr/>
            </a:pPr>
            <a:r>
              <a:rPr lang="en-US" sz="8000" b="1" u="sng" dirty="0">
                <a:solidFill>
                  <a:schemeClr val="tx1">
                    <a:lumMod val="75000"/>
                    <a:lumOff val="25000"/>
                  </a:schemeClr>
                </a:solidFill>
              </a:rPr>
              <a:t>Cook</a:t>
            </a:r>
            <a:r>
              <a:rPr lang="en-US" sz="8000" dirty="0">
                <a:solidFill>
                  <a:schemeClr val="tx1">
                    <a:lumMod val="75000"/>
                    <a:lumOff val="25000"/>
                  </a:schemeClr>
                </a:solidFill>
              </a:rPr>
              <a:t>- Cook foods thoroughly, use a food thermometer to check the temperature. Discard foods left out at room temperature for more than 2 hours.</a:t>
            </a:r>
            <a:r>
              <a:rPr lang="en-US" sz="8000" dirty="0">
                <a:solidFill>
                  <a:prstClr val="black"/>
                </a:solidFill>
                <a:ea typeface="Times New Roman"/>
                <a:cs typeface="Times New Roman"/>
              </a:rPr>
              <a:t> </a:t>
            </a:r>
            <a:r>
              <a:rPr lang="en-US" sz="8000" dirty="0">
                <a:solidFill>
                  <a:schemeClr val="tx1">
                    <a:lumMod val="75000"/>
                    <a:lumOff val="25000"/>
                  </a:schemeClr>
                </a:solidFill>
                <a:ea typeface="Times New Roman"/>
                <a:cs typeface="Times New Roman"/>
              </a:rPr>
              <a:t>Avoid all raw and undercooked seafood, eggs, and meat. This includes sushi. Food such as beef, pork, or poultry should be cooked to a safe internal temperature."</a:t>
            </a:r>
            <a:endParaRPr lang="en-US" sz="8000" dirty="0">
              <a:solidFill>
                <a:schemeClr val="tx1">
                  <a:lumMod val="75000"/>
                  <a:lumOff val="25000"/>
                </a:schemeClr>
              </a:solidFill>
            </a:endParaRPr>
          </a:p>
          <a:p>
            <a:pPr marL="514350" indent="-514350" eaLnBrk="1" fontAlgn="auto" hangingPunct="1">
              <a:spcAft>
                <a:spcPts val="0"/>
              </a:spcAft>
              <a:buFont typeface="+mj-lt"/>
              <a:buAutoNum type="arabicPeriod"/>
              <a:defRPr/>
            </a:pPr>
            <a:r>
              <a:rPr lang="en-US" sz="8000" b="1" u="sng" dirty="0">
                <a:solidFill>
                  <a:schemeClr val="tx1">
                    <a:lumMod val="75000"/>
                    <a:lumOff val="25000"/>
                  </a:schemeClr>
                </a:solidFill>
              </a:rPr>
              <a:t>Chill</a:t>
            </a:r>
            <a:r>
              <a:rPr lang="en-US" sz="8000" dirty="0">
                <a:solidFill>
                  <a:schemeClr val="tx1">
                    <a:lumMod val="75000"/>
                    <a:lumOff val="25000"/>
                  </a:schemeClr>
                </a:solidFill>
              </a:rPr>
              <a:t>- Your refrigerator should register at 40 degrees F. Refrigerate or freeze perishables. Use ready to eat food as soon as possible. </a:t>
            </a:r>
          </a:p>
          <a:p>
            <a:pPr marL="514350" indent="-514350" eaLnBrk="1" fontAlgn="auto" hangingPunct="1">
              <a:spcAft>
                <a:spcPts val="0"/>
              </a:spcAft>
              <a:buFont typeface="+mj-lt"/>
              <a:buAutoNum type="arabicPeriod"/>
              <a:defRPr/>
            </a:pPr>
            <a:endParaRPr lang="en-US" dirty="0"/>
          </a:p>
          <a:p>
            <a:pPr marL="0" indent="0" eaLnBrk="1" fontAlgn="auto" hangingPunct="1">
              <a:spcAft>
                <a:spcPts val="0"/>
              </a:spcAft>
              <a:buFont typeface="Arial" panose="020B0604020202020204" pitchFamily="34" charset="0"/>
              <a:buNone/>
              <a:defRPr/>
            </a:pPr>
            <a:r>
              <a:rPr lang="en-US" dirty="0"/>
              <a:t> 	</a:t>
            </a:r>
          </a:p>
        </p:txBody>
      </p:sp>
      <p:sp>
        <p:nvSpPr>
          <p:cNvPr id="1434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449F9A-5664-455A-B501-7E6DF9435E10}"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pic>
        <p:nvPicPr>
          <p:cNvPr id="14342" name="Picture 3" descr="C:\Users\mjrettig\AppData\Local\Microsoft\Windows\Temporary Internet Files\Content.IE5\ESQDO31O\WashHands2[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8380" y="308229"/>
            <a:ext cx="965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C:\Users\mjrettig\AppData\Local\Microsoft\Windows\Temporary Internet Files\Content.IE5\8R4L9IF9\3773209534_d15eb5b383_z[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9788" y="5943599"/>
            <a:ext cx="1029571"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5400" b="1" dirty="0">
                <a:ln/>
                <a:solidFill>
                  <a:schemeClr val="accent3"/>
                </a:solidFill>
              </a:rPr>
              <a:t>Exercise During Pregnancy</a:t>
            </a:r>
          </a:p>
        </p:txBody>
      </p:sp>
      <p:sp>
        <p:nvSpPr>
          <p:cNvPr id="3" name="Content Placeholder 2"/>
          <p:cNvSpPr>
            <a:spLocks noGrp="1"/>
          </p:cNvSpPr>
          <p:nvPr>
            <p:ph sz="half" idx="1"/>
          </p:nvPr>
        </p:nvSpPr>
        <p:spPr/>
        <p:txBody>
          <a:bodyPr rtlCol="0">
            <a:normAutofit lnSpcReduction="10000"/>
          </a:bodyPr>
          <a:lstStyle/>
          <a:p>
            <a:pPr eaLnBrk="1" fontAlgn="auto" hangingPunct="1">
              <a:spcAft>
                <a:spcPts val="0"/>
              </a:spcAft>
              <a:defRPr/>
            </a:pPr>
            <a:r>
              <a:rPr lang="en-US" dirty="0">
                <a:solidFill>
                  <a:schemeClr val="tx1">
                    <a:lumMod val="75000"/>
                    <a:lumOff val="25000"/>
                  </a:schemeClr>
                </a:solidFill>
              </a:rPr>
              <a:t>When considering exercise, check with your doctor first! </a:t>
            </a:r>
          </a:p>
          <a:p>
            <a:pPr eaLnBrk="1" fontAlgn="auto" hangingPunct="1">
              <a:spcAft>
                <a:spcPts val="0"/>
              </a:spcAft>
              <a:defRPr/>
            </a:pPr>
            <a:r>
              <a:rPr lang="en-US" dirty="0">
                <a:solidFill>
                  <a:schemeClr val="tx1">
                    <a:lumMod val="75000"/>
                    <a:lumOff val="25000"/>
                  </a:schemeClr>
                </a:solidFill>
              </a:rPr>
              <a:t>Provided you are in good health and have no problems with your pregnancy you should be able to begin a reasonable exercise routine. </a:t>
            </a:r>
          </a:p>
          <a:p>
            <a:pPr eaLnBrk="1" fontAlgn="auto" hangingPunct="1">
              <a:spcAft>
                <a:spcPts val="0"/>
              </a:spcAft>
              <a:defRPr/>
            </a:pPr>
            <a:r>
              <a:rPr lang="en-US" dirty="0">
                <a:solidFill>
                  <a:schemeClr val="tx1">
                    <a:lumMod val="75000"/>
                    <a:lumOff val="25000"/>
                  </a:schemeClr>
                </a:solidFill>
              </a:rPr>
              <a:t>If you have been sedentary, choose an activity such as walking. </a:t>
            </a:r>
          </a:p>
          <a:p>
            <a:pPr marL="0" indent="0" eaLnBrk="1" fontAlgn="auto" hangingPunct="1">
              <a:spcAft>
                <a:spcPts val="0"/>
              </a:spcAft>
              <a:buFont typeface="Arial" panose="020B0604020202020204" pitchFamily="34" charset="0"/>
              <a:buNone/>
              <a:defRPr/>
            </a:pPr>
            <a:endParaRPr lang="en-US" dirty="0"/>
          </a:p>
        </p:txBody>
      </p:sp>
      <p:sp>
        <p:nvSpPr>
          <p:cNvPr id="4" name="Content Placeholder 3"/>
          <p:cNvSpPr>
            <a:spLocks noGrp="1"/>
          </p:cNvSpPr>
          <p:nvPr>
            <p:ph sz="half" idx="2"/>
          </p:nvPr>
        </p:nvSpPr>
        <p:spPr>
          <a:xfrm>
            <a:off x="4343400" y="2438400"/>
            <a:ext cx="3276600" cy="3687763"/>
          </a:xfrm>
        </p:spPr>
        <p:txBody>
          <a:bodyPr rtlCol="0">
            <a:normAutofit lnSpcReduction="10000"/>
          </a:bodyPr>
          <a:lstStyle/>
          <a:p>
            <a:pPr eaLnBrk="1" fontAlgn="auto" hangingPunct="1">
              <a:spcAft>
                <a:spcPts val="0"/>
              </a:spcAft>
              <a:defRPr/>
            </a:pPr>
            <a:r>
              <a:rPr lang="en-US" dirty="0">
                <a:solidFill>
                  <a:schemeClr val="tx1">
                    <a:lumMod val="75000"/>
                    <a:lumOff val="25000"/>
                  </a:schemeClr>
                </a:solidFill>
                <a:ea typeface="Times New Roman"/>
                <a:cs typeface="Times New Roman"/>
              </a:rPr>
              <a:t>Pregnancy may affect how you exercise. Normal physical changes associated with pregnancy have a definite impact on movement and balance. You may have to change your normal exercise routine to accommodate for these changes.</a:t>
            </a:r>
            <a:endParaRPr lang="en-US" dirty="0">
              <a:solidFill>
                <a:schemeClr val="tx1">
                  <a:lumMod val="75000"/>
                  <a:lumOff val="25000"/>
                </a:schemeClr>
              </a:solidFill>
            </a:endParaRPr>
          </a:p>
        </p:txBody>
      </p:sp>
      <p:sp>
        <p:nvSpPr>
          <p:cNvPr id="15365"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53D171-1F96-445F-AA9F-133CBAFD2580}"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Tree>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b="1" dirty="0">
                <a:ln/>
                <a:solidFill>
                  <a:schemeClr val="accent3"/>
                </a:solidFill>
              </a:rPr>
              <a:t>Exercise During Pregnancy Cont.</a:t>
            </a:r>
          </a:p>
        </p:txBody>
      </p:sp>
      <p:sp>
        <p:nvSpPr>
          <p:cNvPr id="3" name="Content Placeholder 2"/>
          <p:cNvSpPr>
            <a:spLocks noGrp="1"/>
          </p:cNvSpPr>
          <p:nvPr>
            <p:ph sz="half" idx="1"/>
          </p:nvPr>
        </p:nvSpPr>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b="1" u="sng" dirty="0">
                <a:solidFill>
                  <a:schemeClr val="tx1">
                    <a:lumMod val="75000"/>
                    <a:lumOff val="25000"/>
                  </a:schemeClr>
                </a:solidFill>
              </a:rPr>
              <a:t>Basic Guidelines</a:t>
            </a:r>
          </a:p>
          <a:p>
            <a:pPr eaLnBrk="1" fontAlgn="auto" hangingPunct="1">
              <a:spcAft>
                <a:spcPts val="0"/>
              </a:spcAft>
              <a:defRPr/>
            </a:pPr>
            <a:r>
              <a:rPr lang="en-US" dirty="0">
                <a:solidFill>
                  <a:schemeClr val="tx1">
                    <a:lumMod val="75000"/>
                    <a:lumOff val="25000"/>
                  </a:schemeClr>
                </a:solidFill>
              </a:rPr>
              <a:t>Regular sessions are better than sporadic activity.</a:t>
            </a:r>
          </a:p>
          <a:p>
            <a:pPr eaLnBrk="1" fontAlgn="auto" hangingPunct="1">
              <a:spcAft>
                <a:spcPts val="0"/>
              </a:spcAft>
              <a:defRPr/>
            </a:pPr>
            <a:r>
              <a:rPr lang="en-US" dirty="0">
                <a:solidFill>
                  <a:schemeClr val="tx1">
                    <a:lumMod val="75000"/>
                    <a:lumOff val="25000"/>
                  </a:schemeClr>
                </a:solidFill>
              </a:rPr>
              <a:t>Avoid outdoor exercise, when it is hot and humid.</a:t>
            </a:r>
          </a:p>
          <a:p>
            <a:pPr eaLnBrk="1" fontAlgn="auto" hangingPunct="1">
              <a:spcAft>
                <a:spcPts val="0"/>
              </a:spcAft>
              <a:defRPr/>
            </a:pPr>
            <a:r>
              <a:rPr lang="en-US" dirty="0">
                <a:solidFill>
                  <a:schemeClr val="tx1">
                    <a:lumMod val="75000"/>
                    <a:lumOff val="25000"/>
                  </a:schemeClr>
                </a:solidFill>
              </a:rPr>
              <a:t>Do a warm up and cool down routine. Stop when you are mildly fatigued. </a:t>
            </a:r>
          </a:p>
          <a:p>
            <a:pPr eaLnBrk="1" fontAlgn="auto" hangingPunct="1">
              <a:spcAft>
                <a:spcPts val="0"/>
              </a:spcAft>
              <a:defRPr/>
            </a:pPr>
            <a:r>
              <a:rPr lang="en-US" dirty="0">
                <a:solidFill>
                  <a:schemeClr val="tx1">
                    <a:lumMod val="75000"/>
                    <a:lumOff val="25000"/>
                  </a:schemeClr>
                </a:solidFill>
              </a:rPr>
              <a:t>Listen to your body.</a:t>
            </a:r>
          </a:p>
          <a:p>
            <a:pPr eaLnBrk="1" fontAlgn="auto" hangingPunct="1">
              <a:spcAft>
                <a:spcPts val="0"/>
              </a:spcAft>
              <a:defRPr/>
            </a:pPr>
            <a:r>
              <a:rPr lang="en-US" dirty="0">
                <a:solidFill>
                  <a:schemeClr val="tx1">
                    <a:lumMod val="75000"/>
                    <a:lumOff val="25000"/>
                  </a:schemeClr>
                </a:solidFill>
              </a:rPr>
              <a:t>Drink lots of water while exercising, as dehydration is a serious danger to you and your baby. </a:t>
            </a:r>
          </a:p>
        </p:txBody>
      </p:sp>
      <p:sp>
        <p:nvSpPr>
          <p:cNvPr id="6" name="Content Placeholder 5"/>
          <p:cNvSpPr>
            <a:spLocks noGrp="1"/>
          </p:cNvSpPr>
          <p:nvPr>
            <p:ph sz="half" idx="2"/>
          </p:nvPr>
        </p:nvSpPr>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b="1" u="sng" dirty="0">
                <a:solidFill>
                  <a:schemeClr val="tx1">
                    <a:lumMod val="75000"/>
                    <a:lumOff val="25000"/>
                  </a:schemeClr>
                </a:solidFill>
              </a:rPr>
              <a:t>Do’s &amp; Don’ts </a:t>
            </a:r>
          </a:p>
          <a:p>
            <a:pPr eaLnBrk="1" fontAlgn="auto" hangingPunct="1">
              <a:spcAft>
                <a:spcPts val="0"/>
              </a:spcAft>
              <a:defRPr/>
            </a:pPr>
            <a:r>
              <a:rPr lang="en-US" dirty="0">
                <a:solidFill>
                  <a:schemeClr val="tx1">
                    <a:lumMod val="75000"/>
                    <a:lumOff val="25000"/>
                  </a:schemeClr>
                </a:solidFill>
              </a:rPr>
              <a:t>Swimming is especially beneficial.</a:t>
            </a:r>
          </a:p>
          <a:p>
            <a:pPr eaLnBrk="1" fontAlgn="auto" hangingPunct="1">
              <a:spcAft>
                <a:spcPts val="0"/>
              </a:spcAft>
              <a:defRPr/>
            </a:pPr>
            <a:r>
              <a:rPr lang="en-US" dirty="0">
                <a:solidFill>
                  <a:schemeClr val="tx1">
                    <a:lumMod val="75000"/>
                    <a:lumOff val="25000"/>
                  </a:schemeClr>
                </a:solidFill>
              </a:rPr>
              <a:t>Yoga is great for strength, flexibility and familiarity with deep breathing.</a:t>
            </a:r>
          </a:p>
          <a:p>
            <a:pPr eaLnBrk="1" fontAlgn="auto" hangingPunct="1">
              <a:spcAft>
                <a:spcPts val="0"/>
              </a:spcAft>
              <a:defRPr/>
            </a:pPr>
            <a:r>
              <a:rPr lang="en-US" dirty="0">
                <a:solidFill>
                  <a:schemeClr val="tx1">
                    <a:lumMod val="75000"/>
                    <a:lumOff val="25000"/>
                  </a:schemeClr>
                </a:solidFill>
              </a:rPr>
              <a:t>Avoid jarring, bouncing, or activities that require precise balance. </a:t>
            </a:r>
          </a:p>
          <a:p>
            <a:pPr eaLnBrk="1" fontAlgn="auto" hangingPunct="1">
              <a:spcAft>
                <a:spcPts val="0"/>
              </a:spcAft>
              <a:defRPr/>
            </a:pPr>
            <a:r>
              <a:rPr lang="en-US" dirty="0">
                <a:solidFill>
                  <a:schemeClr val="tx1">
                    <a:lumMod val="75000"/>
                    <a:lumOff val="25000"/>
                  </a:schemeClr>
                </a:solidFill>
              </a:rPr>
              <a:t>Avoid sit-ups, toe-touches, and push-ups.</a:t>
            </a:r>
          </a:p>
          <a:p>
            <a:pPr eaLnBrk="1" fontAlgn="auto" hangingPunct="1">
              <a:spcAft>
                <a:spcPts val="0"/>
              </a:spcAft>
              <a:defRPr/>
            </a:pPr>
            <a:r>
              <a:rPr lang="en-US" dirty="0">
                <a:solidFill>
                  <a:schemeClr val="tx1">
                    <a:lumMod val="75000"/>
                    <a:lumOff val="25000"/>
                  </a:schemeClr>
                </a:solidFill>
              </a:rPr>
              <a:t>Contact sports are also not advised. </a:t>
            </a:r>
          </a:p>
          <a:p>
            <a:pPr eaLnBrk="1" fontAlgn="auto" hangingPunct="1">
              <a:spcAft>
                <a:spcPts val="0"/>
              </a:spcAft>
              <a:defRPr/>
            </a:pPr>
            <a:endParaRPr lang="en-US" dirty="0"/>
          </a:p>
        </p:txBody>
      </p:sp>
      <p:sp>
        <p:nvSpPr>
          <p:cNvPr id="16388"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5896D5-8184-4809-97F8-E189BBC74900}"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761" y="483150"/>
            <a:ext cx="6347713" cy="13208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6600" b="1" dirty="0">
                <a:ln/>
                <a:solidFill>
                  <a:schemeClr val="accent3"/>
                </a:solidFill>
              </a:rPr>
              <a:t>Immunizations</a:t>
            </a:r>
          </a:p>
        </p:txBody>
      </p:sp>
      <p:sp>
        <p:nvSpPr>
          <p:cNvPr id="3" name="Content Placeholder 2"/>
          <p:cNvSpPr>
            <a:spLocks noGrp="1"/>
          </p:cNvSpPr>
          <p:nvPr>
            <p:ph idx="1"/>
          </p:nvPr>
        </p:nvSpPr>
        <p:spPr>
          <a:xfrm>
            <a:off x="457200" y="1600200"/>
            <a:ext cx="8229600" cy="4646613"/>
          </a:xfrm>
        </p:spPr>
        <p:txBody>
          <a:bodyPr rtlCol="0">
            <a:normAutofit/>
          </a:bodyPr>
          <a:lstStyle/>
          <a:p>
            <a:pPr marL="0" indent="0" eaLnBrk="1" fontAlgn="auto" hangingPunct="1">
              <a:spcAft>
                <a:spcPts val="0"/>
              </a:spcAft>
              <a:buFont typeface="Arial" panose="020B0604020202020204" pitchFamily="34" charset="0"/>
              <a:buNone/>
              <a:defRPr/>
            </a:pPr>
            <a:r>
              <a:rPr lang="en-US" b="1" dirty="0">
                <a:solidFill>
                  <a:schemeClr val="tx1">
                    <a:lumMod val="75000"/>
                    <a:lumOff val="25000"/>
                  </a:schemeClr>
                </a:solidFill>
              </a:rPr>
              <a:t>Vaccines in Pregnancy:</a:t>
            </a:r>
          </a:p>
          <a:p>
            <a:pPr eaLnBrk="1" fontAlgn="auto" hangingPunct="1">
              <a:spcAft>
                <a:spcPts val="0"/>
              </a:spcAft>
              <a:defRPr/>
            </a:pPr>
            <a:r>
              <a:rPr lang="en-US" dirty="0">
                <a:solidFill>
                  <a:schemeClr val="tx1">
                    <a:lumMod val="75000"/>
                    <a:lumOff val="25000"/>
                  </a:schemeClr>
                </a:solidFill>
              </a:rPr>
              <a:t>Influenza (flu) – Pregnant women and newborn babies can get severely sick with the flu.  Getting the influenza vaccine will help to prevent this. It will also help your newborn baby from getting the flu in the first few months of life. Pregnant women should get the inactivated influenza vaccine, not the live vaccine.</a:t>
            </a:r>
          </a:p>
          <a:p>
            <a:pPr eaLnBrk="1" fontAlgn="auto" hangingPunct="1">
              <a:spcAft>
                <a:spcPts val="0"/>
              </a:spcAft>
              <a:defRPr/>
            </a:pPr>
            <a:r>
              <a:rPr lang="en-US" dirty="0">
                <a:solidFill>
                  <a:schemeClr val="tx1">
                    <a:lumMod val="75000"/>
                    <a:lumOff val="25000"/>
                  </a:schemeClr>
                </a:solidFill>
              </a:rPr>
              <a:t>Tetanus, diphtheria, and pertussis(whooping cough) –All pregnant women should get the tetanus, diphtheria, and pertussis vaccine at 27 to 36 weeks of pregnancy, even if they got it before.</a:t>
            </a:r>
          </a:p>
          <a:p>
            <a:pPr marL="0" indent="0" eaLnBrk="1" fontAlgn="auto" hangingPunct="1">
              <a:spcAft>
                <a:spcPts val="0"/>
              </a:spcAft>
              <a:buFont typeface="Arial" panose="020B0604020202020204" pitchFamily="34" charset="0"/>
              <a:buNone/>
              <a:defRPr/>
            </a:pPr>
            <a:r>
              <a:rPr lang="en-US" b="1" dirty="0">
                <a:solidFill>
                  <a:schemeClr val="tx1">
                    <a:lumMod val="75000"/>
                    <a:lumOff val="25000"/>
                  </a:schemeClr>
                </a:solidFill>
              </a:rPr>
              <a:t>Unsafe immunizations in pregnancy: </a:t>
            </a:r>
            <a:r>
              <a:rPr lang="en-US" dirty="0">
                <a:solidFill>
                  <a:schemeClr val="tx1">
                    <a:lumMod val="75000"/>
                    <a:lumOff val="25000"/>
                  </a:schemeClr>
                </a:solidFill>
              </a:rPr>
              <a:t>Live influenza, MMR, Varicella(Chicken pox), HPV vaccine and Polio.</a:t>
            </a:r>
          </a:p>
        </p:txBody>
      </p:sp>
      <p:sp>
        <p:nvSpPr>
          <p:cNvPr id="1741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E90C17-E2E1-4F85-8E54-87A1F64CF4DC}" type="slidenum">
              <a:rPr lang="en-US" altLang="en-US" sz="1200" smtClean="0">
                <a:solidFill>
                  <a:srgbClr val="898989"/>
                </a:solidFill>
              </a:rPr>
              <a:pPr>
                <a:spcBef>
                  <a:spcPct val="0"/>
                </a:spcBef>
                <a:buFontTx/>
                <a:buNone/>
              </a:pPr>
              <a:t>13</a:t>
            </a:fld>
            <a:endParaRPr lang="en-US" altLang="en-US" sz="1200">
              <a:solidFill>
                <a:srgbClr val="898989"/>
              </a:solidFill>
            </a:endParaRPr>
          </a:p>
        </p:txBody>
      </p:sp>
      <p:pic>
        <p:nvPicPr>
          <p:cNvPr id="17413" name="Picture 2" descr="C:\Users\mjrettig\AppData\Local\Microsoft\Windows\Temporary Internet Files\Content.IE5\YM79FIZL\Logo_jering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763"/>
            <a:ext cx="1754188"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descr="C:\Users\mjrettig\AppData\Local\Microsoft\Windows\Temporary Internet Files\Content.IE5\YM79FIZL\Logo_jering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1601788"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7200" b="1" dirty="0">
                <a:ln/>
                <a:solidFill>
                  <a:schemeClr val="accent3"/>
                </a:solidFill>
              </a:rPr>
              <a:t>Bleeding</a:t>
            </a:r>
          </a:p>
        </p:txBody>
      </p:sp>
      <p:sp>
        <p:nvSpPr>
          <p:cNvPr id="5" name="Content Placeholder 4"/>
          <p:cNvSpPr>
            <a:spLocks noGrp="1"/>
          </p:cNvSpPr>
          <p:nvPr>
            <p:ph idx="1"/>
          </p:nvPr>
        </p:nvSpPr>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Bleeding during pregnancy is a disturbing but common experience. 1 out of 5 pregnant women will have some degree of bleeding. This does not always indicate a serious problem, but can be a warning sign of possible pregnancy loss or miscarriage. </a:t>
            </a:r>
          </a:p>
          <a:p>
            <a:pPr marL="0" indent="0" eaLnBrk="1" fontAlgn="auto" hangingPunct="1">
              <a:spcAft>
                <a:spcPts val="0"/>
              </a:spcAft>
              <a:buFont typeface="Arial" panose="020B0604020202020204" pitchFamily="34" charset="0"/>
              <a:buNone/>
              <a:defRPr/>
            </a:pPr>
            <a:r>
              <a:rPr lang="en-US" b="1" dirty="0">
                <a:solidFill>
                  <a:schemeClr val="tx1">
                    <a:lumMod val="75000"/>
                    <a:lumOff val="25000"/>
                  </a:schemeClr>
                </a:solidFill>
              </a:rPr>
              <a:t>Any cramping or bleeding should be reported to your physician, especially if they occur together. </a:t>
            </a: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If you should have spotting or bleeding do the following:</a:t>
            </a:r>
          </a:p>
          <a:p>
            <a:pPr marL="514350" indent="-514350" eaLnBrk="1" fontAlgn="auto" hangingPunct="1">
              <a:spcAft>
                <a:spcPts val="0"/>
              </a:spcAft>
              <a:buFont typeface="+mj-lt"/>
              <a:buAutoNum type="arabicPeriod"/>
              <a:defRPr/>
            </a:pPr>
            <a:r>
              <a:rPr lang="en-US" dirty="0">
                <a:solidFill>
                  <a:schemeClr val="tx1">
                    <a:lumMod val="75000"/>
                    <a:lumOff val="25000"/>
                  </a:schemeClr>
                </a:solidFill>
              </a:rPr>
              <a:t>Go lie down and rest.</a:t>
            </a:r>
          </a:p>
          <a:p>
            <a:pPr marL="514350" indent="-514350" eaLnBrk="1" fontAlgn="auto" hangingPunct="1">
              <a:spcAft>
                <a:spcPts val="0"/>
              </a:spcAft>
              <a:buFont typeface="+mj-lt"/>
              <a:buAutoNum type="arabicPeriod"/>
              <a:defRPr/>
            </a:pPr>
            <a:r>
              <a:rPr lang="en-US" dirty="0">
                <a:solidFill>
                  <a:schemeClr val="tx1">
                    <a:lumMod val="75000"/>
                    <a:lumOff val="25000"/>
                  </a:schemeClr>
                </a:solidFill>
              </a:rPr>
              <a:t>Call your doctor immediately if your bleeding is bright red and equal to or heavier than your normal menstrual flow.</a:t>
            </a:r>
          </a:p>
          <a:p>
            <a:pPr marL="514350" indent="-514350" eaLnBrk="1" fontAlgn="auto" hangingPunct="1">
              <a:spcAft>
                <a:spcPts val="0"/>
              </a:spcAft>
              <a:buFont typeface="+mj-lt"/>
              <a:buAutoNum type="arabicPeriod"/>
              <a:defRPr/>
            </a:pPr>
            <a:r>
              <a:rPr lang="en-US" dirty="0">
                <a:solidFill>
                  <a:schemeClr val="tx1">
                    <a:lumMod val="75000"/>
                    <a:lumOff val="25000"/>
                  </a:schemeClr>
                </a:solidFill>
              </a:rPr>
              <a:t>Please keep in mind that not all bleeding indicates a serious problem or possible miscarriage. </a:t>
            </a:r>
          </a:p>
          <a:p>
            <a:pPr marL="0" indent="0" eaLnBrk="1" fontAlgn="auto" hangingPunct="1">
              <a:spcAft>
                <a:spcPts val="0"/>
              </a:spcAft>
              <a:buFont typeface="Arial" panose="020B0604020202020204" pitchFamily="34" charset="0"/>
              <a:buNone/>
              <a:defRPr/>
            </a:pPr>
            <a:endParaRPr lang="en-US" dirty="0"/>
          </a:p>
        </p:txBody>
      </p:sp>
      <p:sp>
        <p:nvSpPr>
          <p:cNvPr id="1843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18F33E-98E0-4EC9-A105-20E0CDD5E012}"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pic>
        <p:nvPicPr>
          <p:cNvPr id="18437" name="Picture 5" descr="C:\Users\mjrettig\AppData\Local\Microsoft\Windows\Temporary Internet Files\Content.IE5\ULAZEZJ6\Telephone_Log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9410"/>
            <a:ext cx="1412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C:\Users\mjrettig\AppData\Local\Microsoft\Windows\Temporary Internet Files\Content.IE5\XWXB96C3\large-Doctor-Stethoscope-medical-heart-beet-monitoring-166.6-1363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45101"/>
            <a:ext cx="11430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50"/>
            <a:ext cx="8229600" cy="639762"/>
          </a:xfrm>
        </p:spPr>
        <p:txBody>
          <a:bodyPr rtlCol="0">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5400" b="1" dirty="0">
                <a:ln/>
                <a:solidFill>
                  <a:schemeClr val="accent3"/>
                </a:solidFill>
              </a:rPr>
              <a:t>Medications</a:t>
            </a:r>
            <a:r>
              <a:rPr lang="en-US" sz="3600" b="1" dirty="0">
                <a:ln/>
                <a:solidFill>
                  <a:schemeClr val="accent3"/>
                </a:solidFill>
              </a:rPr>
              <a:t> </a:t>
            </a:r>
          </a:p>
        </p:txBody>
      </p:sp>
      <p:sp>
        <p:nvSpPr>
          <p:cNvPr id="19459"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p:txBody>
      </p:sp>
      <p:sp>
        <p:nvSpPr>
          <p:cNvPr id="1946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AB754B-D24B-494D-86A0-30F049683284}"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pic>
        <p:nvPicPr>
          <p:cNvPr id="9218" name="Picture 2" descr="C:\Users\mjrettig\AppData\Local\Microsoft\Windows\Temporary Internet Files\Content.IE5\ULAZEZJ6\medicaments[1].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7315200" y="-152400"/>
            <a:ext cx="2033896" cy="1649998"/>
          </a:xfrm>
          <a:prstGeom prst="rect">
            <a:avLst/>
          </a:prstGeom>
          <a:noFill/>
        </p:spPr>
      </p:pic>
      <p:sp>
        <p:nvSpPr>
          <p:cNvPr id="5" name="TextBox 4"/>
          <p:cNvSpPr txBox="1"/>
          <p:nvPr/>
        </p:nvSpPr>
        <p:spPr>
          <a:xfrm>
            <a:off x="609600" y="834397"/>
            <a:ext cx="8229600" cy="1200150"/>
          </a:xfrm>
          <a:prstGeom prst="rect">
            <a:avLst/>
          </a:prstGeom>
          <a:noFill/>
        </p:spPr>
        <p:txBody>
          <a:bodyPr>
            <a:spAutoFit/>
          </a:bodyPr>
          <a:lstStyle/>
          <a:p>
            <a:pPr marL="342900" indent="-342900" eaLnBrk="1" fontAlgn="auto" hangingPunct="1">
              <a:spcBef>
                <a:spcPts val="0"/>
              </a:spcBef>
              <a:spcAft>
                <a:spcPts val="0"/>
              </a:spcAft>
              <a:buFontTx/>
              <a:buAutoNum type="alphaUcPeriod"/>
              <a:defRPr/>
            </a:pPr>
            <a:r>
              <a:rPr lang="en-US" b="1" dirty="0">
                <a:solidFill>
                  <a:schemeClr val="tx1">
                    <a:lumMod val="75000"/>
                    <a:lumOff val="25000"/>
                  </a:schemeClr>
                </a:solidFill>
                <a:latin typeface="+mn-lt"/>
                <a:cs typeface="+mn-cs"/>
              </a:rPr>
              <a:t>Over the Counter Medications</a:t>
            </a:r>
          </a:p>
          <a:p>
            <a:pPr eaLnBrk="1" fontAlgn="auto" hangingPunct="1">
              <a:spcBef>
                <a:spcPts val="0"/>
              </a:spcBef>
              <a:spcAft>
                <a:spcPts val="0"/>
              </a:spcAft>
              <a:defRPr/>
            </a:pPr>
            <a:r>
              <a:rPr lang="en-US" dirty="0">
                <a:solidFill>
                  <a:schemeClr val="tx1">
                    <a:lumMod val="75000"/>
                    <a:lumOff val="25000"/>
                  </a:schemeClr>
                </a:solidFill>
                <a:latin typeface="+mn-lt"/>
                <a:cs typeface="+mn-cs"/>
              </a:rPr>
              <a:t>The following OTC drugs may be safely taken after 12 weeks gestation following all directions on the container for adult use. </a:t>
            </a:r>
          </a:p>
          <a:p>
            <a:pPr eaLnBrk="1" fontAlgn="auto" hangingPunct="1">
              <a:spcBef>
                <a:spcPts val="0"/>
              </a:spcBef>
              <a:spcAft>
                <a:spcPts val="0"/>
              </a:spcAft>
              <a:defRPr/>
            </a:pPr>
            <a:endParaRPr lang="en-US" dirty="0">
              <a:latin typeface="+mn-lt"/>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27785"/>
            <a:ext cx="8248650" cy="4901615"/>
          </a:xfrm>
          <a:prstGeom prst="rect">
            <a:avLst/>
          </a:prstGeom>
        </p:spPr>
      </p:pic>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0067"/>
            <a:ext cx="6347713" cy="13208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5400" b="1" dirty="0">
                <a:ln/>
                <a:solidFill>
                  <a:schemeClr val="accent3"/>
                </a:solidFill>
              </a:rPr>
              <a:t>Medications Cont.</a:t>
            </a:r>
          </a:p>
        </p:txBody>
      </p:sp>
      <p:sp>
        <p:nvSpPr>
          <p:cNvPr id="3" name="Content Placeholder 2"/>
          <p:cNvSpPr>
            <a:spLocks noGrp="1"/>
          </p:cNvSpPr>
          <p:nvPr>
            <p:ph idx="1"/>
          </p:nvPr>
        </p:nvSpPr>
        <p:spPr>
          <a:xfrm>
            <a:off x="609599" y="1143000"/>
            <a:ext cx="6347714" cy="4898363"/>
          </a:xfrm>
        </p:spPr>
        <p:txBody>
          <a:bodyPr rtlCol="0">
            <a:normAutofit/>
          </a:bodyPr>
          <a:lstStyle/>
          <a:p>
            <a:pPr marL="0" indent="0" eaLnBrk="1" fontAlgn="auto" hangingPunct="1">
              <a:spcAft>
                <a:spcPts val="0"/>
              </a:spcAft>
              <a:buFont typeface="Arial" panose="020B0604020202020204" pitchFamily="34" charset="0"/>
              <a:buNone/>
              <a:defRPr/>
            </a:pPr>
            <a:r>
              <a:rPr lang="en-US" b="1" dirty="0">
                <a:solidFill>
                  <a:schemeClr val="tx1">
                    <a:lumMod val="75000"/>
                    <a:lumOff val="25000"/>
                  </a:schemeClr>
                </a:solidFill>
              </a:rPr>
              <a:t>B. Medications to Avoid During Pregnancy</a:t>
            </a: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Avoid Aspirin, Aspirin-like compounds, Ibuprofen, Naproxen Sodium, and/or Naproxen. See Chart*:</a:t>
            </a:r>
          </a:p>
          <a:p>
            <a:pPr marL="0" indent="0" eaLnBrk="1" fontAlgn="auto" hangingPunct="1">
              <a:spcAft>
                <a:spcPts val="0"/>
              </a:spcAft>
              <a:buFont typeface="Arial" panose="020B0604020202020204" pitchFamily="34" charset="0"/>
              <a:buNone/>
              <a:defRPr/>
            </a:pPr>
            <a:endParaRPr lang="en-US" dirty="0"/>
          </a:p>
        </p:txBody>
      </p:sp>
      <p:sp>
        <p:nvSpPr>
          <p:cNvPr id="2048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6196F9-D343-45B3-9514-03A5E6FEC0D0}"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3248467"/>
              </p:ext>
            </p:extLst>
          </p:nvPr>
        </p:nvGraphicFramePr>
        <p:xfrm>
          <a:off x="304800" y="2362200"/>
          <a:ext cx="8534400" cy="3185417"/>
        </p:xfrm>
        <a:graphic>
          <a:graphicData uri="http://schemas.openxmlformats.org/drawingml/2006/table">
            <a:tbl>
              <a:tblPr firstRow="1" bandRow="1">
                <a:tableStyleId>{F5AB1C69-6EDB-4FF4-983F-18BD219EF322}</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81">
                <a:tc>
                  <a:txBody>
                    <a:bodyPr/>
                    <a:lstStyle/>
                    <a:p>
                      <a:r>
                        <a:rPr lang="en-US" sz="1400" dirty="0"/>
                        <a:t>Type of</a:t>
                      </a:r>
                      <a:r>
                        <a:rPr lang="en-US" sz="1400" baseline="0" dirty="0"/>
                        <a:t> Medication </a:t>
                      </a:r>
                      <a:endParaRPr lang="en-US" sz="1400" dirty="0"/>
                    </a:p>
                  </a:txBody>
                  <a:tcPr marT="45725" marB="45725"/>
                </a:tc>
                <a:tc>
                  <a:txBody>
                    <a:bodyPr/>
                    <a:lstStyle/>
                    <a:p>
                      <a:r>
                        <a:rPr lang="en-US" sz="1400" dirty="0"/>
                        <a:t>Medication</a:t>
                      </a:r>
                      <a:r>
                        <a:rPr lang="en-US" sz="1400" baseline="0" dirty="0"/>
                        <a:t> Name Brand</a:t>
                      </a:r>
                      <a:endParaRPr lang="en-US" sz="1400" dirty="0"/>
                    </a:p>
                  </a:txBody>
                  <a:tcPr marT="45725" marB="45725"/>
                </a:tc>
                <a:extLst>
                  <a:ext uri="{0D108BD9-81ED-4DB2-BD59-A6C34878D82A}">
                    <a16:rowId xmlns:a16="http://schemas.microsoft.com/office/drawing/2014/main" val="10000"/>
                  </a:ext>
                </a:extLst>
              </a:tr>
              <a:tr h="518217">
                <a:tc>
                  <a:txBody>
                    <a:bodyPr/>
                    <a:lstStyle/>
                    <a:p>
                      <a:r>
                        <a:rPr lang="en-US" sz="1400" dirty="0"/>
                        <a:t>Rx</a:t>
                      </a:r>
                      <a:r>
                        <a:rPr lang="en-US" sz="1400" baseline="0" dirty="0"/>
                        <a:t> containing aspirin or aspirin like compounds</a:t>
                      </a:r>
                      <a:endParaRPr lang="en-US" sz="1400" dirty="0"/>
                    </a:p>
                  </a:txBody>
                  <a:tcPr marT="45725" marB="45725"/>
                </a:tc>
                <a:tc>
                  <a:txBody>
                    <a:bodyPr/>
                    <a:lstStyle/>
                    <a:p>
                      <a:r>
                        <a:rPr lang="en-US" sz="1400" dirty="0"/>
                        <a:t>Darvon</a:t>
                      </a:r>
                      <a:r>
                        <a:rPr lang="en-US" sz="1400" baseline="0" dirty="0"/>
                        <a:t> Compound, Disalcid Capsules, Easprin Tablets, Lortab ASA Tablets</a:t>
                      </a:r>
                      <a:endParaRPr lang="en-US" sz="1400" dirty="0"/>
                    </a:p>
                  </a:txBody>
                  <a:tcPr marT="45725" marB="45725"/>
                </a:tc>
                <a:extLst>
                  <a:ext uri="{0D108BD9-81ED-4DB2-BD59-A6C34878D82A}">
                    <a16:rowId xmlns:a16="http://schemas.microsoft.com/office/drawing/2014/main" val="10001"/>
                  </a:ext>
                </a:extLst>
              </a:tr>
              <a:tr h="370881">
                <a:tc>
                  <a:txBody>
                    <a:bodyPr/>
                    <a:lstStyle/>
                    <a:p>
                      <a:r>
                        <a:rPr lang="en-US" sz="1400" dirty="0"/>
                        <a:t>Rx containing</a:t>
                      </a:r>
                      <a:r>
                        <a:rPr lang="en-US" sz="1400" baseline="0" dirty="0"/>
                        <a:t> Ibuprofen</a:t>
                      </a:r>
                      <a:endParaRPr lang="en-US" sz="1400" dirty="0"/>
                    </a:p>
                  </a:txBody>
                  <a:tcPr marT="45725" marB="45725"/>
                </a:tc>
                <a:tc>
                  <a:txBody>
                    <a:bodyPr/>
                    <a:lstStyle/>
                    <a:p>
                      <a:r>
                        <a:rPr lang="en-US" sz="1400" dirty="0"/>
                        <a:t>Motrin, Children’s Advil,</a:t>
                      </a:r>
                      <a:r>
                        <a:rPr lang="en-US" sz="1400" baseline="0" dirty="0"/>
                        <a:t> Children’s Motrin</a:t>
                      </a:r>
                      <a:endParaRPr lang="en-US" sz="1400" dirty="0"/>
                    </a:p>
                  </a:txBody>
                  <a:tcPr marT="45725" marB="45725"/>
                </a:tc>
                <a:extLst>
                  <a:ext uri="{0D108BD9-81ED-4DB2-BD59-A6C34878D82A}">
                    <a16:rowId xmlns:a16="http://schemas.microsoft.com/office/drawing/2014/main" val="10002"/>
                  </a:ext>
                </a:extLst>
              </a:tr>
              <a:tr h="370881">
                <a:tc>
                  <a:txBody>
                    <a:bodyPr/>
                    <a:lstStyle/>
                    <a:p>
                      <a:r>
                        <a:rPr lang="en-US" sz="1400" dirty="0"/>
                        <a:t>Rx containing Naproxen/Naproxen</a:t>
                      </a:r>
                      <a:r>
                        <a:rPr lang="en-US" sz="1400" baseline="0" dirty="0"/>
                        <a:t> Sodium</a:t>
                      </a:r>
                      <a:endParaRPr lang="en-US" sz="1400" dirty="0"/>
                    </a:p>
                  </a:txBody>
                  <a:tcPr marT="45725" marB="45725"/>
                </a:tc>
                <a:tc>
                  <a:txBody>
                    <a:bodyPr/>
                    <a:lstStyle/>
                    <a:p>
                      <a:r>
                        <a:rPr lang="en-US" sz="1400" dirty="0"/>
                        <a:t>Anaprox</a:t>
                      </a:r>
                      <a:r>
                        <a:rPr lang="en-US" sz="1400" baseline="0" dirty="0"/>
                        <a:t> Tablets, Percodan Tablets, Soma Compounds</a:t>
                      </a:r>
                      <a:endParaRPr lang="en-US" sz="1400" dirty="0"/>
                    </a:p>
                  </a:txBody>
                  <a:tcPr marT="45725" marB="45725"/>
                </a:tc>
                <a:extLst>
                  <a:ext uri="{0D108BD9-81ED-4DB2-BD59-A6C34878D82A}">
                    <a16:rowId xmlns:a16="http://schemas.microsoft.com/office/drawing/2014/main" val="10003"/>
                  </a:ext>
                </a:extLst>
              </a:tr>
              <a:tr h="518217">
                <a:tc>
                  <a:txBody>
                    <a:bodyPr/>
                    <a:lstStyle/>
                    <a:p>
                      <a:r>
                        <a:rPr lang="en-US" sz="1400" dirty="0"/>
                        <a:t>OTC-Drugs</a:t>
                      </a:r>
                      <a:r>
                        <a:rPr lang="en-US" sz="1400" baseline="0" dirty="0"/>
                        <a:t> containing aspirin or aspirin like compounds </a:t>
                      </a:r>
                      <a:endParaRPr lang="en-US" sz="1400" dirty="0"/>
                    </a:p>
                  </a:txBody>
                  <a:tcPr marT="45725" marB="45725"/>
                </a:tc>
                <a:tc>
                  <a:txBody>
                    <a:bodyPr/>
                    <a:lstStyle/>
                    <a:p>
                      <a:r>
                        <a:rPr lang="en-US" sz="1400" dirty="0"/>
                        <a:t>Some Alka-Seltzer</a:t>
                      </a:r>
                      <a:r>
                        <a:rPr lang="en-US" sz="1400" baseline="0" dirty="0"/>
                        <a:t> products, Some Bayer products, Buffaprin Tablets/Caplets</a:t>
                      </a:r>
                      <a:endParaRPr lang="en-US" sz="1400" dirty="0"/>
                    </a:p>
                  </a:txBody>
                  <a:tcPr marT="45725" marB="45725"/>
                </a:tc>
                <a:extLst>
                  <a:ext uri="{0D108BD9-81ED-4DB2-BD59-A6C34878D82A}">
                    <a16:rowId xmlns:a16="http://schemas.microsoft.com/office/drawing/2014/main" val="10004"/>
                  </a:ext>
                </a:extLst>
              </a:tr>
              <a:tr h="370881">
                <a:tc>
                  <a:txBody>
                    <a:bodyPr/>
                    <a:lstStyle/>
                    <a:p>
                      <a:r>
                        <a:rPr lang="en-US" sz="1400" dirty="0"/>
                        <a:t>OTC-Drugs</a:t>
                      </a:r>
                      <a:r>
                        <a:rPr lang="en-US" sz="1400" baseline="0" dirty="0"/>
                        <a:t> containing Ibuprofen</a:t>
                      </a:r>
                      <a:endParaRPr lang="en-US" sz="1400" dirty="0"/>
                    </a:p>
                  </a:txBody>
                  <a:tcPr marT="45725" marB="45725"/>
                </a:tc>
                <a:tc>
                  <a:txBody>
                    <a:bodyPr/>
                    <a:lstStyle/>
                    <a:p>
                      <a:r>
                        <a:rPr lang="en-US" sz="1400" dirty="0"/>
                        <a:t>All</a:t>
                      </a:r>
                      <a:r>
                        <a:rPr lang="en-US" sz="1400" baseline="0" dirty="0"/>
                        <a:t> Advil products, some Bayer products, Midol, Motrin</a:t>
                      </a:r>
                      <a:endParaRPr lang="en-US" sz="1400" dirty="0"/>
                    </a:p>
                  </a:txBody>
                  <a:tcPr marT="45725" marB="45725"/>
                </a:tc>
                <a:extLst>
                  <a:ext uri="{0D108BD9-81ED-4DB2-BD59-A6C34878D82A}">
                    <a16:rowId xmlns:a16="http://schemas.microsoft.com/office/drawing/2014/main" val="10005"/>
                  </a:ext>
                </a:extLst>
              </a:tr>
              <a:tr h="370881">
                <a:tc>
                  <a:txBody>
                    <a:bodyPr/>
                    <a:lstStyle/>
                    <a:p>
                      <a:r>
                        <a:rPr lang="en-US" sz="1400" dirty="0"/>
                        <a:t>OTC-Drugs</a:t>
                      </a:r>
                      <a:r>
                        <a:rPr lang="en-US" sz="1400" baseline="0" dirty="0"/>
                        <a:t> containing Naproxen Sodium</a:t>
                      </a:r>
                      <a:endParaRPr lang="en-US" sz="1400" dirty="0"/>
                    </a:p>
                  </a:txBody>
                  <a:tcPr marT="45725" marB="45725"/>
                </a:tc>
                <a:tc>
                  <a:txBody>
                    <a:bodyPr/>
                    <a:lstStyle/>
                    <a:p>
                      <a:r>
                        <a:rPr lang="en-US" sz="1400" dirty="0"/>
                        <a:t>Aleve, Bufferin, Ecotrin</a:t>
                      </a:r>
                    </a:p>
                  </a:txBody>
                  <a:tcPr marT="45725" marB="45725"/>
                </a:tc>
                <a:extLst>
                  <a:ext uri="{0D108BD9-81ED-4DB2-BD59-A6C34878D82A}">
                    <a16:rowId xmlns:a16="http://schemas.microsoft.com/office/drawing/2014/main" val="10006"/>
                  </a:ext>
                </a:extLst>
              </a:tr>
            </a:tbl>
          </a:graphicData>
        </a:graphic>
      </p:graphicFrame>
      <p:sp>
        <p:nvSpPr>
          <p:cNvPr id="6" name="TextBox 5"/>
          <p:cNvSpPr txBox="1"/>
          <p:nvPr/>
        </p:nvSpPr>
        <p:spPr>
          <a:xfrm>
            <a:off x="571500" y="5687948"/>
            <a:ext cx="8001000" cy="369888"/>
          </a:xfrm>
          <a:prstGeom prst="rect">
            <a:avLst/>
          </a:prstGeom>
          <a:noFill/>
        </p:spPr>
        <p:txBody>
          <a:bodyPr>
            <a:spAutoFit/>
          </a:bodyPr>
          <a:lstStyle/>
          <a:p>
            <a:pPr eaLnBrk="1" fontAlgn="auto" hangingPunct="1">
              <a:spcBef>
                <a:spcPts val="0"/>
              </a:spcBef>
              <a:spcAft>
                <a:spcPts val="0"/>
              </a:spcAft>
              <a:defRPr/>
            </a:pPr>
            <a:r>
              <a:rPr lang="en-US" b="1" u="sng" dirty="0">
                <a:solidFill>
                  <a:schemeClr val="tx1">
                    <a:lumMod val="75000"/>
                    <a:lumOff val="25000"/>
                  </a:schemeClr>
                </a:solidFill>
                <a:latin typeface="+mn-lt"/>
                <a:cs typeface="+mn-cs"/>
              </a:rPr>
              <a:t>*THIS IS NOT A COMPLETE LIST, ALWAYS CHECK LABELS OR CALL YOUR PROVIDER</a:t>
            </a:r>
          </a:p>
        </p:txBody>
      </p:sp>
      <p:pic>
        <p:nvPicPr>
          <p:cNvPr id="1026" name="Picture 2" descr="C:\Users\mjrettig\AppData\Local\Microsoft\Windows\Temporary Internet Files\Content.IE5\ULAZEZJ6\medicaments[1].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7398071" y="-93133"/>
            <a:ext cx="1878582" cy="1524000"/>
          </a:xfrm>
          <a:prstGeom prst="rect">
            <a:avLst/>
          </a:prstGeom>
          <a:noFill/>
        </p:spPr>
      </p:pic>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6000" b="1" dirty="0">
                <a:ln/>
                <a:solidFill>
                  <a:schemeClr val="accent3"/>
                </a:solidFill>
              </a:rPr>
              <a:t>Medications Cont.</a:t>
            </a:r>
          </a:p>
        </p:txBody>
      </p:sp>
      <p:sp>
        <p:nvSpPr>
          <p:cNvPr id="3" name="Content Placeholder 2"/>
          <p:cNvSpPr>
            <a:spLocks noGrp="1"/>
          </p:cNvSpPr>
          <p:nvPr>
            <p:ph idx="1"/>
          </p:nvPr>
        </p:nvSpPr>
        <p:spPr>
          <a:xfrm>
            <a:off x="457200" y="1600200"/>
            <a:ext cx="8229600" cy="4876800"/>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US" b="1" dirty="0">
                <a:solidFill>
                  <a:schemeClr val="tx1">
                    <a:lumMod val="75000"/>
                    <a:lumOff val="25000"/>
                  </a:schemeClr>
                </a:solidFill>
              </a:rPr>
              <a:t>C. Herbal Tips</a:t>
            </a: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The use of herbal remedies has grown but the FDA does not study herbs for harmful effects they may cause. </a:t>
            </a: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Some Potentially Harmful Herbs:</a:t>
            </a:r>
          </a:p>
          <a:p>
            <a:pPr eaLnBrk="1" fontAlgn="auto" hangingPunct="1">
              <a:spcAft>
                <a:spcPts val="0"/>
              </a:spcAft>
              <a:defRPr/>
            </a:pPr>
            <a:r>
              <a:rPr lang="en-US" dirty="0">
                <a:solidFill>
                  <a:schemeClr val="tx1">
                    <a:lumMod val="75000"/>
                    <a:lumOff val="25000"/>
                  </a:schemeClr>
                </a:solidFill>
              </a:rPr>
              <a:t>Borage</a:t>
            </a:r>
          </a:p>
          <a:p>
            <a:pPr eaLnBrk="1" fontAlgn="auto" hangingPunct="1">
              <a:spcAft>
                <a:spcPts val="0"/>
              </a:spcAft>
              <a:defRPr/>
            </a:pPr>
            <a:r>
              <a:rPr lang="en-US" dirty="0">
                <a:solidFill>
                  <a:schemeClr val="tx1">
                    <a:lumMod val="75000"/>
                    <a:lumOff val="25000"/>
                  </a:schemeClr>
                </a:solidFill>
              </a:rPr>
              <a:t>Calamus</a:t>
            </a:r>
          </a:p>
          <a:p>
            <a:pPr eaLnBrk="1" fontAlgn="auto" hangingPunct="1">
              <a:spcAft>
                <a:spcPts val="0"/>
              </a:spcAft>
              <a:defRPr/>
            </a:pPr>
            <a:r>
              <a:rPr lang="en-US" dirty="0">
                <a:solidFill>
                  <a:schemeClr val="tx1">
                    <a:lumMod val="75000"/>
                    <a:lumOff val="25000"/>
                  </a:schemeClr>
                </a:solidFill>
              </a:rPr>
              <a:t>Coltsfoot</a:t>
            </a:r>
          </a:p>
          <a:p>
            <a:pPr eaLnBrk="1" fontAlgn="auto" hangingPunct="1">
              <a:spcAft>
                <a:spcPts val="0"/>
              </a:spcAft>
              <a:defRPr/>
            </a:pPr>
            <a:r>
              <a:rPr lang="en-US" dirty="0">
                <a:solidFill>
                  <a:schemeClr val="tx1">
                    <a:lumMod val="75000"/>
                    <a:lumOff val="25000"/>
                  </a:schemeClr>
                </a:solidFill>
              </a:rPr>
              <a:t>Comfrey</a:t>
            </a:r>
          </a:p>
          <a:p>
            <a:pPr eaLnBrk="1" fontAlgn="auto" hangingPunct="1">
              <a:spcAft>
                <a:spcPts val="0"/>
              </a:spcAft>
              <a:defRPr/>
            </a:pPr>
            <a:r>
              <a:rPr lang="en-US" dirty="0">
                <a:solidFill>
                  <a:schemeClr val="tx1">
                    <a:lumMod val="75000"/>
                    <a:lumOff val="25000"/>
                  </a:schemeClr>
                </a:solidFill>
              </a:rPr>
              <a:t>Life root</a:t>
            </a:r>
          </a:p>
          <a:p>
            <a:pPr eaLnBrk="1" fontAlgn="auto" hangingPunct="1">
              <a:spcAft>
                <a:spcPts val="0"/>
              </a:spcAft>
              <a:defRPr/>
            </a:pPr>
            <a:r>
              <a:rPr lang="en-US" dirty="0">
                <a:solidFill>
                  <a:schemeClr val="tx1">
                    <a:lumMod val="75000"/>
                    <a:lumOff val="25000"/>
                  </a:schemeClr>
                </a:solidFill>
              </a:rPr>
              <a:t>Sassafras</a:t>
            </a:r>
          </a:p>
          <a:p>
            <a:pPr eaLnBrk="1" fontAlgn="auto" hangingPunct="1">
              <a:spcAft>
                <a:spcPts val="0"/>
              </a:spcAft>
              <a:defRPr/>
            </a:pPr>
            <a:r>
              <a:rPr lang="en-US" dirty="0">
                <a:solidFill>
                  <a:schemeClr val="tx1">
                    <a:lumMod val="75000"/>
                    <a:lumOff val="25000"/>
                  </a:schemeClr>
                </a:solidFill>
              </a:rPr>
              <a:t>Chaparal</a:t>
            </a:r>
          </a:p>
          <a:p>
            <a:pPr eaLnBrk="1" fontAlgn="auto" hangingPunct="1">
              <a:spcAft>
                <a:spcPts val="0"/>
              </a:spcAft>
              <a:defRPr/>
            </a:pPr>
            <a:r>
              <a:rPr lang="en-US" dirty="0">
                <a:solidFill>
                  <a:schemeClr val="tx1">
                    <a:lumMod val="75000"/>
                    <a:lumOff val="25000"/>
                  </a:schemeClr>
                </a:solidFill>
              </a:rPr>
              <a:t>Germander</a:t>
            </a:r>
          </a:p>
          <a:p>
            <a:pPr eaLnBrk="1" fontAlgn="auto" hangingPunct="1">
              <a:spcAft>
                <a:spcPts val="0"/>
              </a:spcAft>
              <a:defRPr/>
            </a:pPr>
            <a:r>
              <a:rPr lang="en-US" dirty="0">
                <a:solidFill>
                  <a:schemeClr val="tx1">
                    <a:lumMod val="75000"/>
                    <a:lumOff val="25000"/>
                  </a:schemeClr>
                </a:solidFill>
              </a:rPr>
              <a:t>Licorice</a:t>
            </a:r>
          </a:p>
          <a:p>
            <a:pPr eaLnBrk="1" fontAlgn="auto" hangingPunct="1">
              <a:spcAft>
                <a:spcPts val="0"/>
              </a:spcAft>
              <a:defRPr/>
            </a:pPr>
            <a:r>
              <a:rPr lang="en-US" dirty="0">
                <a:solidFill>
                  <a:schemeClr val="tx1">
                    <a:lumMod val="75000"/>
                    <a:lumOff val="25000"/>
                  </a:schemeClr>
                </a:solidFill>
              </a:rPr>
              <a:t>Ma huang </a:t>
            </a:r>
          </a:p>
          <a:p>
            <a:pPr marL="0" indent="0" eaLnBrk="1" fontAlgn="auto" hangingPunct="1">
              <a:spcAft>
                <a:spcPts val="0"/>
              </a:spcAft>
              <a:buFont typeface="Arial" panose="020B0604020202020204" pitchFamily="34" charset="0"/>
              <a:buNone/>
              <a:defRPr/>
            </a:pPr>
            <a:r>
              <a:rPr lang="en-US" b="1" u="sng" dirty="0">
                <a:solidFill>
                  <a:schemeClr val="tx1">
                    <a:lumMod val="75000"/>
                    <a:lumOff val="25000"/>
                  </a:schemeClr>
                </a:solidFill>
              </a:rPr>
              <a:t>This is not a complete list, if you are considering using an herbal supplement, please check with your Provider first. </a:t>
            </a:r>
          </a:p>
        </p:txBody>
      </p:sp>
      <p:sp>
        <p:nvSpPr>
          <p:cNvPr id="2150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8303EAC-3040-4524-B383-5045D79C502B}"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pic>
        <p:nvPicPr>
          <p:cNvPr id="21509" name="Picture 7" descr="C:\Users\mjrettig\AppData\Local\Microsoft\Windows\Temporary Internet Files\Content.IE5\M29SQLFC\HerbsFotolia_6231010_XS[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2362200"/>
            <a:ext cx="22098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457200" y="304800"/>
            <a:ext cx="8229600" cy="1143000"/>
          </a:xfrm>
        </p:spPr>
        <p:txBody>
          <a:bodyPr>
            <a:normAutofit fontScale="90000"/>
          </a:bodyPr>
          <a:lstStyle/>
          <a:p>
            <a:pPr eaLnBrk="1" hangingPunct="1"/>
            <a:r>
              <a:rPr lang="en-US" altLang="en-US" sz="6000" b="1" dirty="0">
                <a:solidFill>
                  <a:schemeClr val="accent3"/>
                </a:solidFill>
              </a:rPr>
              <a:t>Marijuana and your Baby</a:t>
            </a:r>
            <a:endParaRPr lang="en-US" altLang="en-US" sz="3500" b="1" dirty="0">
              <a:solidFill>
                <a:schemeClr val="accent3"/>
              </a:solidFill>
            </a:endParaRPr>
          </a:p>
        </p:txBody>
      </p:sp>
      <p:sp>
        <p:nvSpPr>
          <p:cNvPr id="2253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DECC1D-5F9E-4DED-ADBA-8A60E41B4280}"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
        <p:nvSpPr>
          <p:cNvPr id="22532" name="TextBox 6"/>
          <p:cNvSpPr txBox="1">
            <a:spLocks noChangeArrowheads="1"/>
          </p:cNvSpPr>
          <p:nvPr/>
        </p:nvSpPr>
        <p:spPr bwMode="auto">
          <a:xfrm>
            <a:off x="381000" y="1409700"/>
            <a:ext cx="6172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latin typeface="Arial" panose="020B0604020202020204" pitchFamily="34" charset="0"/>
              </a:rPr>
              <a:t>Bottom Line </a:t>
            </a:r>
            <a:r>
              <a:rPr lang="en-US" altLang="en-US" sz="1600">
                <a:latin typeface="Arial" panose="020B0604020202020204" pitchFamily="34" charset="0"/>
              </a:rPr>
              <a:t>– </a:t>
            </a:r>
            <a:r>
              <a:rPr lang="en-US" altLang="en-US" sz="1600" b="1">
                <a:latin typeface="Arial" panose="020B0604020202020204" pitchFamily="34" charset="0"/>
              </a:rPr>
              <a:t>Marijuana is a harmful substance for pregnant women and their babies, despite the fact that it is legal in our State. </a:t>
            </a:r>
            <a:r>
              <a:rPr lang="en-US" altLang="en-US" sz="1600" b="1" i="1">
                <a:latin typeface="Arial" panose="020B0604020202020204" pitchFamily="34" charset="0"/>
              </a:rPr>
              <a:t>It is not known how much exposure is dangerous, and no amount is considered safe.</a:t>
            </a:r>
            <a:endParaRPr lang="en-US" altLang="en-US" sz="1600">
              <a:latin typeface="Arial" panose="020B0604020202020204" pitchFamily="34" charset="0"/>
            </a:endParaRPr>
          </a:p>
        </p:txBody>
      </p:sp>
      <p:sp>
        <p:nvSpPr>
          <p:cNvPr id="8" name="TextBox 7"/>
          <p:cNvSpPr txBox="1"/>
          <p:nvPr/>
        </p:nvSpPr>
        <p:spPr>
          <a:xfrm>
            <a:off x="146050" y="2538413"/>
            <a:ext cx="6400800" cy="3186112"/>
          </a:xfrm>
          <a:prstGeom prst="rect">
            <a:avLst/>
          </a:prstGeom>
          <a:noFill/>
        </p:spPr>
        <p:txBody>
          <a:bodyPr>
            <a:spAutoFit/>
          </a:bodyPr>
          <a:lstStyle/>
          <a:p>
            <a:pPr defTabSz="457200" eaLnBrk="1" fontAlgn="auto" hangingPunct="1">
              <a:spcBef>
                <a:spcPts val="0"/>
              </a:spcBef>
              <a:spcAft>
                <a:spcPts val="0"/>
              </a:spcAft>
              <a:defRPr/>
            </a:pPr>
            <a:r>
              <a:rPr lang="en-US" sz="1100" b="1" kern="0" dirty="0">
                <a:solidFill>
                  <a:prstClr val="black"/>
                </a:solidFill>
                <a:latin typeface="Calibri" panose="020F0502020204030204"/>
                <a:cs typeface="+mn-cs"/>
              </a:rPr>
              <a:t>What effects can smoking marijuana have during pregnancy?</a:t>
            </a:r>
            <a:endParaRPr lang="en-US" sz="1100" kern="0" dirty="0">
              <a:solidFill>
                <a:prstClr val="black"/>
              </a:solidFill>
              <a:latin typeface="Calibri" panose="020F0502020204030204"/>
              <a:cs typeface="+mn-cs"/>
            </a:endParaRPr>
          </a:p>
          <a:p>
            <a:pPr defTabSz="457200" eaLnBrk="1" fontAlgn="auto" hangingPunct="1">
              <a:spcBef>
                <a:spcPts val="0"/>
              </a:spcBef>
              <a:spcAft>
                <a:spcPts val="0"/>
              </a:spcAft>
              <a:defRPr/>
            </a:pPr>
            <a:r>
              <a:rPr lang="en-US" sz="1100" kern="0" dirty="0">
                <a:solidFill>
                  <a:prstClr val="black"/>
                </a:solidFill>
                <a:latin typeface="Calibri" panose="020F0502020204030204"/>
                <a:cs typeface="+mn-cs"/>
              </a:rPr>
              <a:t>Several studies have shown a wide range of effects of marijuana in pregnant women. One of the biggest risks is an increase in the risk of having a low red blood cell count (anemia). Other, smaller studies have shown an increase in preterm labor.</a:t>
            </a:r>
          </a:p>
          <a:p>
            <a:pPr defTabSz="457200" eaLnBrk="1" fontAlgn="auto" hangingPunct="1">
              <a:spcBef>
                <a:spcPts val="0"/>
              </a:spcBef>
              <a:spcAft>
                <a:spcPts val="0"/>
              </a:spcAft>
              <a:defRPr/>
            </a:pPr>
            <a:endParaRPr lang="en-US" sz="1100" b="1" kern="0" dirty="0">
              <a:solidFill>
                <a:prstClr val="black"/>
              </a:solidFill>
              <a:latin typeface="Calibri" panose="020F0502020204030204"/>
              <a:cs typeface="+mn-cs"/>
            </a:endParaRPr>
          </a:p>
          <a:p>
            <a:pPr defTabSz="457200" eaLnBrk="1" fontAlgn="auto" hangingPunct="1">
              <a:spcBef>
                <a:spcPts val="0"/>
              </a:spcBef>
              <a:spcAft>
                <a:spcPts val="0"/>
              </a:spcAft>
              <a:defRPr/>
            </a:pPr>
            <a:r>
              <a:rPr lang="en-US" sz="1100" b="1" kern="0" dirty="0">
                <a:solidFill>
                  <a:prstClr val="black"/>
                </a:solidFill>
                <a:latin typeface="Calibri" panose="020F0502020204030204"/>
                <a:cs typeface="+mn-cs"/>
              </a:rPr>
              <a:t>What are the risks of smoking marijuana for my baby?</a:t>
            </a:r>
            <a:endParaRPr lang="en-US" sz="1100" kern="0" dirty="0">
              <a:solidFill>
                <a:prstClr val="black"/>
              </a:solidFill>
              <a:latin typeface="Calibri" panose="020F0502020204030204"/>
              <a:cs typeface="+mn-cs"/>
            </a:endParaRPr>
          </a:p>
          <a:p>
            <a:pPr defTabSz="457200" eaLnBrk="1" fontAlgn="auto" hangingPunct="1">
              <a:spcBef>
                <a:spcPts val="0"/>
              </a:spcBef>
              <a:spcAft>
                <a:spcPts val="0"/>
              </a:spcAft>
              <a:defRPr/>
            </a:pPr>
            <a:r>
              <a:rPr lang="en-US" sz="1100" kern="0" dirty="0">
                <a:solidFill>
                  <a:prstClr val="black"/>
                </a:solidFill>
                <a:latin typeface="Calibri" panose="020F0502020204030204"/>
                <a:cs typeface="+mn-cs"/>
              </a:rPr>
              <a:t>There are numerous well documented effects of marijuana on unborn babies. These children have a lower birth weight and slower development of physical and mental skills. Babies exposed to higher levels have been shown to have a mild withdrawal syndrome. </a:t>
            </a:r>
          </a:p>
          <a:p>
            <a:pPr defTabSz="457200" eaLnBrk="1" fontAlgn="auto" hangingPunct="1">
              <a:spcBef>
                <a:spcPts val="0"/>
              </a:spcBef>
              <a:spcAft>
                <a:spcPts val="0"/>
              </a:spcAft>
              <a:defRPr/>
            </a:pPr>
            <a:r>
              <a:rPr lang="en-US" sz="1100" kern="0" dirty="0">
                <a:solidFill>
                  <a:prstClr val="black"/>
                </a:solidFill>
                <a:latin typeface="Calibri" panose="020F0502020204030204"/>
                <a:cs typeface="+mn-cs"/>
              </a:rPr>
              <a:t>As these children get older, they have been shown to have difficulty paying attention in school and have decreased cognitive abilities.</a:t>
            </a:r>
          </a:p>
          <a:p>
            <a:pPr defTabSz="457200" eaLnBrk="1" fontAlgn="auto" hangingPunct="1">
              <a:spcBef>
                <a:spcPts val="0"/>
              </a:spcBef>
              <a:spcAft>
                <a:spcPts val="0"/>
              </a:spcAft>
              <a:defRPr/>
            </a:pPr>
            <a:endParaRPr lang="en-US" sz="1100" b="1" kern="0" dirty="0">
              <a:solidFill>
                <a:prstClr val="black"/>
              </a:solidFill>
              <a:latin typeface="Calibri" panose="020F0502020204030204"/>
              <a:cs typeface="+mn-cs"/>
            </a:endParaRPr>
          </a:p>
          <a:p>
            <a:pPr defTabSz="457200" eaLnBrk="1" fontAlgn="auto" hangingPunct="1">
              <a:spcBef>
                <a:spcPts val="0"/>
              </a:spcBef>
              <a:spcAft>
                <a:spcPts val="0"/>
              </a:spcAft>
              <a:defRPr/>
            </a:pPr>
            <a:r>
              <a:rPr lang="en-US" sz="1100" b="1" kern="0" dirty="0">
                <a:solidFill>
                  <a:prstClr val="black"/>
                </a:solidFill>
                <a:latin typeface="Calibri" panose="020F0502020204030204"/>
                <a:cs typeface="+mn-cs"/>
              </a:rPr>
              <a:t>Is smoking marijuana safe if I am trying to get pregnant?</a:t>
            </a:r>
            <a:endParaRPr lang="en-US" sz="1100" kern="0" dirty="0">
              <a:solidFill>
                <a:prstClr val="black"/>
              </a:solidFill>
              <a:latin typeface="Calibri" panose="020F0502020204030204"/>
              <a:cs typeface="+mn-cs"/>
            </a:endParaRPr>
          </a:p>
          <a:p>
            <a:pPr defTabSz="457200" eaLnBrk="1" fontAlgn="auto" hangingPunct="1">
              <a:spcBef>
                <a:spcPts val="0"/>
              </a:spcBef>
              <a:spcAft>
                <a:spcPts val="0"/>
              </a:spcAft>
              <a:defRPr/>
            </a:pPr>
            <a:r>
              <a:rPr lang="en-US" sz="1100" kern="0" dirty="0">
                <a:solidFill>
                  <a:prstClr val="black"/>
                </a:solidFill>
                <a:latin typeface="Calibri" panose="020F0502020204030204"/>
                <a:cs typeface="+mn-cs"/>
              </a:rPr>
              <a:t>Marijuana is </a:t>
            </a:r>
            <a:r>
              <a:rPr lang="en-US" sz="1100" b="1" kern="0" dirty="0">
                <a:solidFill>
                  <a:prstClr val="black"/>
                </a:solidFill>
                <a:latin typeface="Calibri" panose="020F0502020204030204"/>
                <a:cs typeface="+mn-cs"/>
              </a:rPr>
              <a:t>NOT</a:t>
            </a:r>
            <a:r>
              <a:rPr lang="en-US" sz="1100" kern="0" dirty="0">
                <a:solidFill>
                  <a:prstClr val="black"/>
                </a:solidFill>
                <a:latin typeface="Calibri" panose="020F0502020204030204"/>
                <a:cs typeface="+mn-cs"/>
              </a:rPr>
              <a:t> safe for women trying to become pregnant. Studies in humans have suggested that higher levels of the active ingredients in marijuana may lead to a higher rate of ectopic pregnancies. It has also been shown in mice that increased levels of these ingredients may affect how fertilized eggs implant into the uterus. Marijuana can also decrease male sperm count and make becoming pregnant more difficult.</a:t>
            </a:r>
          </a:p>
          <a:p>
            <a:pPr defTabSz="457200" eaLnBrk="1" fontAlgn="auto" hangingPunct="1">
              <a:spcBef>
                <a:spcPts val="0"/>
              </a:spcBef>
              <a:spcAft>
                <a:spcPts val="0"/>
              </a:spcAft>
              <a:defRPr/>
            </a:pPr>
            <a:endParaRPr lang="en-US" sz="1400" kern="0" dirty="0">
              <a:solidFill>
                <a:prstClr val="black"/>
              </a:solidFill>
              <a:latin typeface="Calibri" panose="020F0502020204030204"/>
              <a:cs typeface="+mn-cs"/>
            </a:endParaRPr>
          </a:p>
        </p:txBody>
      </p:sp>
      <p:sp>
        <p:nvSpPr>
          <p:cNvPr id="9" name="TextBox 8"/>
          <p:cNvSpPr txBox="1"/>
          <p:nvPr/>
        </p:nvSpPr>
        <p:spPr>
          <a:xfrm>
            <a:off x="6781800" y="1524000"/>
            <a:ext cx="2044700" cy="4586288"/>
          </a:xfrm>
          <a:prstGeom prst="rect">
            <a:avLst/>
          </a:prstGeom>
          <a:noFill/>
        </p:spPr>
        <p:txBody>
          <a:bodyPr>
            <a:spAutoFit/>
          </a:bodyPr>
          <a:lstStyle/>
          <a:p>
            <a:pPr defTabSz="457200" eaLnBrk="1" fontAlgn="auto" hangingPunct="1">
              <a:spcBef>
                <a:spcPts val="0"/>
              </a:spcBef>
              <a:spcAft>
                <a:spcPts val="0"/>
              </a:spcAft>
              <a:defRPr/>
            </a:pPr>
            <a:r>
              <a:rPr lang="en-US" sz="1000" b="1" dirty="0">
                <a:solidFill>
                  <a:prstClr val="black"/>
                </a:solidFill>
                <a:latin typeface="Calibri" panose="020F0502020204030204"/>
                <a:cs typeface="+mn-cs"/>
              </a:rPr>
              <a:t>Quick Facts</a:t>
            </a:r>
          </a:p>
          <a:p>
            <a:pPr marL="285750" indent="-285750" defTabSz="457200" eaLnBrk="1" fontAlgn="auto" hangingPunct="1">
              <a:spcBef>
                <a:spcPts val="0"/>
              </a:spcBef>
              <a:spcAft>
                <a:spcPts val="0"/>
              </a:spcAft>
              <a:buFont typeface="Arial" panose="020B0604020202020204" pitchFamily="34" charset="0"/>
              <a:buChar char="•"/>
              <a:defRPr/>
            </a:pPr>
            <a:r>
              <a:rPr lang="en-US" sz="1000" i="1" dirty="0">
                <a:solidFill>
                  <a:prstClr val="black"/>
                </a:solidFill>
                <a:latin typeface="Calibri" panose="020F0502020204030204"/>
                <a:cs typeface="+mn-cs"/>
              </a:rPr>
              <a:t>What in marijuana makes me feel “high”?</a:t>
            </a:r>
          </a:p>
          <a:p>
            <a:pPr defTabSz="457200" eaLnBrk="1" fontAlgn="auto" hangingPunct="1">
              <a:spcBef>
                <a:spcPts val="0"/>
              </a:spcBef>
              <a:spcAft>
                <a:spcPts val="0"/>
              </a:spcAft>
              <a:defRPr/>
            </a:pPr>
            <a:r>
              <a:rPr lang="en-US" sz="1000" dirty="0">
                <a:solidFill>
                  <a:prstClr val="black"/>
                </a:solidFill>
                <a:latin typeface="Calibri" panose="020F0502020204030204"/>
                <a:cs typeface="+mn-cs"/>
              </a:rPr>
              <a:t>Tetrahydrocannabinol (THC) is the main ingredient in marijuana that is responsible for the effects of the drug.</a:t>
            </a:r>
            <a:endParaRPr lang="en-US" sz="1000" i="1" dirty="0">
              <a:solidFill>
                <a:prstClr val="black"/>
              </a:solidFill>
              <a:latin typeface="Calibri" panose="020F0502020204030204"/>
              <a:cs typeface="+mn-cs"/>
            </a:endParaRPr>
          </a:p>
          <a:p>
            <a:pPr marL="285750" indent="-285750" defTabSz="457200" eaLnBrk="1" fontAlgn="auto" hangingPunct="1">
              <a:spcBef>
                <a:spcPts val="0"/>
              </a:spcBef>
              <a:spcAft>
                <a:spcPts val="0"/>
              </a:spcAft>
              <a:buFont typeface="Arial" panose="020B0604020202020204" pitchFamily="34" charset="0"/>
              <a:buChar char="•"/>
              <a:defRPr/>
            </a:pPr>
            <a:r>
              <a:rPr lang="en-US" sz="1000" i="1" dirty="0">
                <a:solidFill>
                  <a:prstClr val="black"/>
                </a:solidFill>
                <a:latin typeface="Calibri" panose="020F0502020204030204"/>
                <a:cs typeface="+mn-cs"/>
              </a:rPr>
              <a:t>Is marijuana safe for my baby  if I don’t  smoke it?</a:t>
            </a:r>
          </a:p>
          <a:p>
            <a:pPr defTabSz="457200" eaLnBrk="1" fontAlgn="auto" hangingPunct="1">
              <a:spcBef>
                <a:spcPts val="0"/>
              </a:spcBef>
              <a:spcAft>
                <a:spcPts val="0"/>
              </a:spcAft>
              <a:defRPr/>
            </a:pPr>
            <a:r>
              <a:rPr lang="en-US" sz="1000" dirty="0">
                <a:solidFill>
                  <a:prstClr val="black"/>
                </a:solidFill>
                <a:latin typeface="Calibri" panose="020F0502020204030204"/>
                <a:cs typeface="+mn-cs"/>
              </a:rPr>
              <a:t>THC and the other chemicals in marijuana are still harmful to your baby, even if you use other methods of consumption such as edibles or vaporizers.</a:t>
            </a:r>
            <a:endParaRPr lang="en-US" sz="1000" i="1" dirty="0">
              <a:solidFill>
                <a:prstClr val="black"/>
              </a:solidFill>
              <a:latin typeface="Calibri" panose="020F0502020204030204"/>
              <a:cs typeface="+mn-cs"/>
            </a:endParaRPr>
          </a:p>
          <a:p>
            <a:pPr marL="285750" indent="-285750" defTabSz="457200" eaLnBrk="1" fontAlgn="auto" hangingPunct="1">
              <a:spcBef>
                <a:spcPts val="0"/>
              </a:spcBef>
              <a:spcAft>
                <a:spcPts val="0"/>
              </a:spcAft>
              <a:buFont typeface="Arial" panose="020B0604020202020204" pitchFamily="34" charset="0"/>
              <a:buChar char="•"/>
              <a:defRPr/>
            </a:pPr>
            <a:r>
              <a:rPr lang="en-US" sz="1000" i="1" dirty="0">
                <a:solidFill>
                  <a:prstClr val="black"/>
                </a:solidFill>
                <a:latin typeface="Calibri" panose="020F0502020204030204"/>
                <a:cs typeface="+mn-cs"/>
              </a:rPr>
              <a:t>Is marijuana safe if I am breastfeeding my baby ?</a:t>
            </a:r>
          </a:p>
          <a:p>
            <a:pPr defTabSz="457200" eaLnBrk="1" fontAlgn="auto" hangingPunct="1">
              <a:spcBef>
                <a:spcPts val="0"/>
              </a:spcBef>
              <a:spcAft>
                <a:spcPts val="0"/>
              </a:spcAft>
              <a:defRPr/>
            </a:pPr>
            <a:r>
              <a:rPr lang="en-US" sz="1000" dirty="0">
                <a:solidFill>
                  <a:prstClr val="black"/>
                </a:solidFill>
                <a:latin typeface="Calibri" panose="020F0502020204030204"/>
                <a:cs typeface="+mn-cs"/>
              </a:rPr>
              <a:t>THC can accumulate very easily in breast milk. This is because it is stored in fat, and there is a lot of fat in breast milk. This means it will still be passed on to your baby. THC is not broken down quickly by the body, and so the “pump and dump” technique will not work like with alcohol.</a:t>
            </a:r>
          </a:p>
          <a:p>
            <a:pPr defTabSz="457200" eaLnBrk="1" fontAlgn="auto" hangingPunct="1">
              <a:spcBef>
                <a:spcPts val="0"/>
              </a:spcBef>
              <a:spcAft>
                <a:spcPts val="0"/>
              </a:spcAft>
              <a:defRPr/>
            </a:pPr>
            <a:endParaRPr lang="en-US" sz="1400" dirty="0">
              <a:solidFill>
                <a:prstClr val="black"/>
              </a:solidFill>
              <a:latin typeface="Calibri" panose="020F0502020204030204"/>
              <a:cs typeface="+mn-cs"/>
            </a:endParaRPr>
          </a:p>
          <a:p>
            <a:pPr defTabSz="457200" eaLnBrk="1" fontAlgn="auto" hangingPunct="1">
              <a:spcBef>
                <a:spcPts val="0"/>
              </a:spcBef>
              <a:spcAft>
                <a:spcPts val="0"/>
              </a:spcAft>
              <a:defRPr/>
            </a:pPr>
            <a:endParaRPr lang="en-US" sz="1400" dirty="0">
              <a:solidFill>
                <a:prstClr val="black"/>
              </a:solidFill>
              <a:latin typeface="Calibri" panose="020F0502020204030204"/>
              <a:cs typeface="+mn-cs"/>
            </a:endParaRPr>
          </a:p>
          <a:p>
            <a:pPr defTabSz="457200" eaLnBrk="1" fontAlgn="auto" hangingPunct="1">
              <a:spcBef>
                <a:spcPts val="0"/>
              </a:spcBef>
              <a:spcAft>
                <a:spcPts val="0"/>
              </a:spcAft>
              <a:defRPr/>
            </a:pPr>
            <a:endParaRPr lang="en-US" sz="1400" dirty="0">
              <a:solidFill>
                <a:prstClr val="black"/>
              </a:solidFill>
              <a:latin typeface="Calibri" panose="020F0502020204030204"/>
              <a:cs typeface="+mn-cs"/>
            </a:endParaRPr>
          </a:p>
        </p:txBody>
      </p:sp>
      <p:sp>
        <p:nvSpPr>
          <p:cNvPr id="10" name="Subtitle 2"/>
          <p:cNvSpPr txBox="1">
            <a:spLocks/>
          </p:cNvSpPr>
          <p:nvPr/>
        </p:nvSpPr>
        <p:spPr bwMode="auto">
          <a:xfrm>
            <a:off x="1219200" y="5576888"/>
            <a:ext cx="6324600" cy="1066800"/>
          </a:xfrm>
          <a:prstGeom prst="rect">
            <a:avLst/>
          </a:prstGeom>
          <a:noFill/>
          <a:ln>
            <a:noFill/>
          </a:ln>
        </p:spPr>
        <p:txBody>
          <a:bodyPr>
            <a:normAutofit fontScale="85000"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eaLnBrk="1" hangingPunct="1">
              <a:defRPr/>
            </a:pPr>
            <a:r>
              <a:rPr lang="en-US" sz="1900" dirty="0"/>
              <a:t>For more information or help quitting, visit one of the sites below or talk to your doctor.</a:t>
            </a:r>
          </a:p>
          <a:p>
            <a:pPr eaLnBrk="1" hangingPunct="1">
              <a:defRPr/>
            </a:pPr>
            <a:r>
              <a:rPr lang="en-US" sz="1900" dirty="0"/>
              <a:t>http://www.doh.wa.gov/YouandYourFamily/Marijuana</a:t>
            </a:r>
          </a:p>
          <a:p>
            <a:pPr eaLnBrk="1" hangingPunct="1">
              <a:defRPr/>
            </a:pPr>
            <a:r>
              <a:rPr lang="en-US" sz="1900" dirty="0"/>
              <a:t>https://www.warecoveryhelpline.org/ or call 1.866.789.1511</a:t>
            </a:r>
          </a:p>
          <a:p>
            <a:pPr marL="0" indent="0" eaLnBrk="1" hangingPunct="1">
              <a:buFont typeface="Arial" charset="0"/>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249362"/>
          </a:xfrm>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4000" b="1" dirty="0">
                <a:ln/>
                <a:solidFill>
                  <a:schemeClr val="accent3"/>
                </a:solidFill>
              </a:rPr>
              <a:t>Alcohol, Smoking and Illicit/Recreational Drugs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sz="2200" dirty="0">
                <a:solidFill>
                  <a:prstClr val="black">
                    <a:lumMod val="75000"/>
                    <a:lumOff val="25000"/>
                  </a:prstClr>
                </a:solidFill>
              </a:rPr>
              <a:t>Alcohol can cause intellectual disability, fetal alcohol syndrome and other deformities if used during pregnancy and is not recommended.</a:t>
            </a:r>
          </a:p>
          <a:p>
            <a:pPr eaLnBrk="1" fontAlgn="auto" hangingPunct="1">
              <a:spcAft>
                <a:spcPts val="0"/>
              </a:spcAft>
              <a:defRPr/>
            </a:pPr>
            <a:r>
              <a:rPr lang="en-US" sz="2200" dirty="0">
                <a:solidFill>
                  <a:schemeClr val="tx1">
                    <a:lumMod val="75000"/>
                    <a:lumOff val="25000"/>
                  </a:schemeClr>
                </a:solidFill>
              </a:rPr>
              <a:t>Smoking tobacco has many risks with pregnancy, including preterm delivery and smaller babies.  Infants born to mothers who smoke are more likely to have asthma, colic, and childhood obesity.  They also are at increased risk of dying from sudden infant death syndrome (SIDS).</a:t>
            </a:r>
          </a:p>
          <a:p>
            <a:pPr eaLnBrk="1" fontAlgn="auto" hangingPunct="1">
              <a:spcAft>
                <a:spcPts val="0"/>
              </a:spcAft>
              <a:defRPr/>
            </a:pPr>
            <a:r>
              <a:rPr lang="en-US" sz="2200" dirty="0">
                <a:solidFill>
                  <a:prstClr val="black">
                    <a:lumMod val="75000"/>
                    <a:lumOff val="25000"/>
                  </a:prstClr>
                </a:solidFill>
              </a:rPr>
              <a:t>All illicit/recreational drugs can cause side effects to your pregnancy and baby, therefore they are not recommended. </a:t>
            </a:r>
            <a:r>
              <a:rPr lang="en-US" sz="2200" dirty="0">
                <a:solidFill>
                  <a:schemeClr val="tx1">
                    <a:lumMod val="75000"/>
                    <a:lumOff val="25000"/>
                  </a:schemeClr>
                </a:solidFill>
                <a:ea typeface="Times New Roman"/>
                <a:cs typeface="Times New Roman"/>
              </a:rPr>
              <a:t>This includes marijuana, methamphetamines, cocaine, heroin, and prescription drugs not used as prescribed.</a:t>
            </a:r>
            <a:endParaRPr lang="en-US" sz="2200"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endParaRPr lang="en-US" dirty="0"/>
          </a:p>
        </p:txBody>
      </p:sp>
      <p:sp>
        <p:nvSpPr>
          <p:cNvPr id="2355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C45794-B8E9-4FF7-A397-135114EC3322}"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noChangeArrowheads="1"/>
          </p:cNvSpPr>
          <p:nvPr>
            <p:ph type="sldNum" sz="quarter" idx="12"/>
          </p:nvPr>
        </p:nvSpPr>
        <p:spPr bwMode="auto">
          <a:xfrm>
            <a:off x="6420695" y="636358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7C00C-AEBA-467A-8C7C-5CB302986F7C}" type="slidenum">
              <a:rPr lang="en-US" altLang="en-US" sz="1200" smtClean="0">
                <a:solidFill>
                  <a:srgbClr val="898989"/>
                </a:solidFill>
              </a:rPr>
              <a:pPr>
                <a:spcBef>
                  <a:spcPct val="0"/>
                </a:spcBef>
                <a:buFontTx/>
                <a:buNone/>
              </a:pPr>
              <a:t>2</a:t>
            </a:fld>
            <a:endParaRPr lang="en-US" altLang="en-US" sz="1200">
              <a:solidFill>
                <a:srgbClr val="898989"/>
              </a:solidFill>
            </a:endParaRPr>
          </a:p>
        </p:txBody>
      </p:sp>
      <p:sp>
        <p:nvSpPr>
          <p:cNvPr id="3" name="Rectangle 2"/>
          <p:cNvSpPr/>
          <p:nvPr/>
        </p:nvSpPr>
        <p:spPr>
          <a:xfrm>
            <a:off x="914923" y="228600"/>
            <a:ext cx="6968511" cy="1107996"/>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fontAlgn="auto" hangingPunct="1">
              <a:spcBef>
                <a:spcPts val="0"/>
              </a:spcBef>
              <a:spcAft>
                <a:spcPts val="0"/>
              </a:spcAft>
              <a:defRPr/>
            </a:pPr>
            <a:r>
              <a:rPr lang="en-US" sz="6600" b="1" dirty="0">
                <a:ln/>
                <a:solidFill>
                  <a:schemeClr val="accent3"/>
                </a:solidFill>
                <a:latin typeface="+mn-lt"/>
                <a:cs typeface="+mn-cs"/>
              </a:rPr>
              <a:t>Meet our Providers</a:t>
            </a:r>
          </a:p>
        </p:txBody>
      </p:sp>
      <p:pic>
        <p:nvPicPr>
          <p:cNvPr id="410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94" t="1262" r="25257" b="43015"/>
          <a:stretch/>
        </p:blipFill>
        <p:spPr bwMode="auto">
          <a:xfrm>
            <a:off x="4181629" y="1321729"/>
            <a:ext cx="1692234" cy="187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7220" r="9360" b="22318"/>
          <a:stretch/>
        </p:blipFill>
        <p:spPr bwMode="auto">
          <a:xfrm>
            <a:off x="2251637" y="3667663"/>
            <a:ext cx="1733330" cy="19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66730" y="3179760"/>
            <a:ext cx="1891234" cy="400110"/>
          </a:xfrm>
          <a:prstGeom prst="rect">
            <a:avLst/>
          </a:prstGeom>
          <a:noFill/>
        </p:spPr>
        <p:txBody>
          <a:bodyPr>
            <a:spAutoFit/>
          </a:bodyPr>
          <a:lstStyle/>
          <a:p>
            <a:pPr algn="ctr" eaLnBrk="1" fontAlgn="auto" hangingPunct="1">
              <a:spcBef>
                <a:spcPts val="0"/>
              </a:spcBef>
              <a:spcAft>
                <a:spcPts val="0"/>
              </a:spcAft>
              <a:defRPr/>
            </a:pPr>
            <a:r>
              <a:rPr lang="en-US" sz="2000" b="1" dirty="0">
                <a:ln w="10541" cmpd="sng">
                  <a:solidFill>
                    <a:schemeClr val="accent3">
                      <a:lumMod val="75000"/>
                    </a:schemeClr>
                  </a:solidFill>
                  <a:prstDash val="solid"/>
                </a:ln>
                <a:solidFill>
                  <a:schemeClr val="tx1">
                    <a:lumMod val="95000"/>
                    <a:lumOff val="5000"/>
                  </a:schemeClr>
                </a:solidFill>
                <a:latin typeface="+mn-lt"/>
                <a:cs typeface="+mn-cs"/>
              </a:rPr>
              <a:t>Dr. </a:t>
            </a:r>
            <a:r>
              <a:rPr lang="en-US" sz="2000" b="1" dirty="0" err="1">
                <a:ln w="10541" cmpd="sng">
                  <a:solidFill>
                    <a:schemeClr val="accent3">
                      <a:lumMod val="75000"/>
                    </a:schemeClr>
                  </a:solidFill>
                  <a:prstDash val="solid"/>
                </a:ln>
                <a:solidFill>
                  <a:schemeClr val="tx1">
                    <a:lumMod val="95000"/>
                    <a:lumOff val="5000"/>
                  </a:schemeClr>
                </a:solidFill>
                <a:latin typeface="+mn-lt"/>
                <a:cs typeface="+mn-cs"/>
              </a:rPr>
              <a:t>Schemmel</a:t>
            </a:r>
            <a:endParaRPr lang="en-US" sz="2000" b="1" dirty="0">
              <a:ln w="10541" cmpd="sng">
                <a:solidFill>
                  <a:schemeClr val="accent3">
                    <a:lumMod val="75000"/>
                  </a:schemeClr>
                </a:solidFill>
                <a:prstDash val="solid"/>
              </a:ln>
              <a:solidFill>
                <a:schemeClr val="tx1">
                  <a:lumMod val="95000"/>
                  <a:lumOff val="5000"/>
                </a:schemeClr>
              </a:solidFill>
              <a:latin typeface="+mn-lt"/>
              <a:cs typeface="+mn-cs"/>
            </a:endParaRPr>
          </a:p>
        </p:txBody>
      </p:sp>
      <p:sp>
        <p:nvSpPr>
          <p:cNvPr id="9" name="Rectangle 8"/>
          <p:cNvSpPr/>
          <p:nvPr/>
        </p:nvSpPr>
        <p:spPr>
          <a:xfrm>
            <a:off x="2249782" y="3173429"/>
            <a:ext cx="1612900" cy="400110"/>
          </a:xfrm>
          <a:prstGeom prst="rect">
            <a:avLst/>
          </a:prstGeom>
          <a:noFill/>
        </p:spPr>
        <p:txBody>
          <a:bodyPr wrap="square">
            <a:spAutoFit/>
          </a:bodyPr>
          <a:lstStyle/>
          <a:p>
            <a:pPr algn="ctr" eaLnBrk="1" fontAlgn="auto" hangingPunct="1">
              <a:spcBef>
                <a:spcPts val="0"/>
              </a:spcBef>
              <a:spcAft>
                <a:spcPts val="0"/>
              </a:spcAft>
              <a:defRPr/>
            </a:pPr>
            <a:r>
              <a:rPr lang="en-US" sz="2000" b="1" dirty="0">
                <a:ln w="10541" cmpd="sng">
                  <a:solidFill>
                    <a:schemeClr val="accent3">
                      <a:lumMod val="75000"/>
                    </a:schemeClr>
                  </a:solidFill>
                  <a:prstDash val="solid"/>
                </a:ln>
                <a:solidFill>
                  <a:schemeClr val="tx1">
                    <a:lumMod val="95000"/>
                    <a:lumOff val="5000"/>
                  </a:schemeClr>
                </a:solidFill>
                <a:latin typeface="+mn-lt"/>
                <a:cs typeface="+mn-cs"/>
              </a:rPr>
              <a:t>Dr. Reuter</a:t>
            </a:r>
          </a:p>
        </p:txBody>
      </p:sp>
      <p:sp>
        <p:nvSpPr>
          <p:cNvPr id="10" name="Rectangle 9"/>
          <p:cNvSpPr/>
          <p:nvPr/>
        </p:nvSpPr>
        <p:spPr>
          <a:xfrm>
            <a:off x="4456979" y="3216748"/>
            <a:ext cx="1141531" cy="400110"/>
          </a:xfrm>
          <a:prstGeom prst="rect">
            <a:avLst/>
          </a:prstGeom>
          <a:noFill/>
        </p:spPr>
        <p:txBody>
          <a:bodyPr wrap="none">
            <a:spAutoFit/>
          </a:bodyPr>
          <a:lstStyle/>
          <a:p>
            <a:pPr algn="ctr" eaLnBrk="1" fontAlgn="auto" hangingPunct="1">
              <a:spcBef>
                <a:spcPts val="0"/>
              </a:spcBef>
              <a:spcAft>
                <a:spcPts val="0"/>
              </a:spcAft>
              <a:defRPr/>
            </a:pPr>
            <a:r>
              <a:rPr lang="en-US" sz="2000" b="1" dirty="0">
                <a:ln w="10541" cmpd="sng">
                  <a:solidFill>
                    <a:schemeClr val="accent3">
                      <a:lumMod val="75000"/>
                    </a:schemeClr>
                  </a:solidFill>
                  <a:prstDash val="solid"/>
                </a:ln>
                <a:solidFill>
                  <a:schemeClr val="tx1">
                    <a:lumMod val="95000"/>
                    <a:lumOff val="5000"/>
                  </a:schemeClr>
                </a:solidFill>
                <a:latin typeface="+mn-lt"/>
                <a:cs typeface="+mn-cs"/>
              </a:rPr>
              <a:t>Dr. Grant</a:t>
            </a:r>
          </a:p>
        </p:txBody>
      </p:sp>
      <p:sp>
        <p:nvSpPr>
          <p:cNvPr id="11" name="Rectangle 10"/>
          <p:cNvSpPr/>
          <p:nvPr/>
        </p:nvSpPr>
        <p:spPr>
          <a:xfrm>
            <a:off x="6429261" y="3231012"/>
            <a:ext cx="1066190" cy="400110"/>
          </a:xfrm>
          <a:prstGeom prst="rect">
            <a:avLst/>
          </a:prstGeom>
          <a:noFill/>
        </p:spPr>
        <p:txBody>
          <a:bodyPr wrap="none">
            <a:spAutoFit/>
          </a:bodyPr>
          <a:lstStyle/>
          <a:p>
            <a:pPr algn="ctr" eaLnBrk="1" fontAlgn="auto" hangingPunct="1">
              <a:spcBef>
                <a:spcPts val="0"/>
              </a:spcBef>
              <a:spcAft>
                <a:spcPts val="0"/>
              </a:spcAft>
              <a:defRPr/>
            </a:pPr>
            <a:r>
              <a:rPr lang="en-US" sz="2000" b="1" dirty="0">
                <a:ln w="10541" cmpd="sng">
                  <a:solidFill>
                    <a:schemeClr val="accent3">
                      <a:lumMod val="75000"/>
                    </a:schemeClr>
                  </a:solidFill>
                  <a:prstDash val="solid"/>
                </a:ln>
                <a:solidFill>
                  <a:schemeClr val="tx1">
                    <a:lumMod val="95000"/>
                    <a:lumOff val="5000"/>
                  </a:schemeClr>
                </a:solidFill>
                <a:latin typeface="+mn-lt"/>
                <a:cs typeface="+mn-cs"/>
              </a:rPr>
              <a:t>Dr. Tyler</a:t>
            </a:r>
          </a:p>
        </p:txBody>
      </p:sp>
      <p:sp>
        <p:nvSpPr>
          <p:cNvPr id="12" name="Rectangle 11"/>
          <p:cNvSpPr/>
          <p:nvPr/>
        </p:nvSpPr>
        <p:spPr>
          <a:xfrm>
            <a:off x="2271448" y="5655608"/>
            <a:ext cx="1633396" cy="646331"/>
          </a:xfrm>
          <a:prstGeom prst="rect">
            <a:avLst/>
          </a:prstGeom>
          <a:noFill/>
        </p:spPr>
        <p:txBody>
          <a:bodyPr wrap="none">
            <a:spAutoFit/>
          </a:bodyPr>
          <a:lstStyle/>
          <a:p>
            <a:pPr algn="ctr" eaLnBrk="1" fontAlgn="auto" hangingPunct="1">
              <a:spcBef>
                <a:spcPts val="0"/>
              </a:spcBef>
              <a:spcAft>
                <a:spcPts val="0"/>
              </a:spcAft>
              <a:defRPr/>
            </a:pPr>
            <a:r>
              <a:rPr lang="en-US" b="1" dirty="0">
                <a:ln w="10541" cmpd="sng">
                  <a:solidFill>
                    <a:schemeClr val="accent3">
                      <a:lumMod val="75000"/>
                    </a:schemeClr>
                  </a:solidFill>
                  <a:prstDash val="solid"/>
                </a:ln>
                <a:solidFill>
                  <a:schemeClr val="tx1">
                    <a:lumMod val="95000"/>
                    <a:lumOff val="5000"/>
                  </a:schemeClr>
                </a:solidFill>
                <a:latin typeface="+mn-lt"/>
                <a:cs typeface="+mn-cs"/>
              </a:rPr>
              <a:t>Amery Baker,</a:t>
            </a:r>
          </a:p>
          <a:p>
            <a:pPr algn="ctr" eaLnBrk="1" fontAlgn="auto" hangingPunct="1">
              <a:spcBef>
                <a:spcPts val="0"/>
              </a:spcBef>
              <a:spcAft>
                <a:spcPts val="0"/>
              </a:spcAft>
              <a:defRPr/>
            </a:pPr>
            <a:r>
              <a:rPr lang="en-US" b="1" dirty="0">
                <a:ln w="10541" cmpd="sng">
                  <a:solidFill>
                    <a:schemeClr val="accent3">
                      <a:lumMod val="75000"/>
                    </a:schemeClr>
                  </a:solidFill>
                  <a:prstDash val="solid"/>
                </a:ln>
                <a:solidFill>
                  <a:schemeClr val="tx1">
                    <a:lumMod val="95000"/>
                    <a:lumOff val="5000"/>
                  </a:schemeClr>
                </a:solidFill>
                <a:latin typeface="+mn-lt"/>
                <a:cs typeface="+mn-cs"/>
              </a:rPr>
              <a:t> PA-C</a:t>
            </a:r>
          </a:p>
        </p:txBody>
      </p:sp>
      <p:sp>
        <p:nvSpPr>
          <p:cNvPr id="2" name="TextBox 1"/>
          <p:cNvSpPr txBox="1"/>
          <p:nvPr/>
        </p:nvSpPr>
        <p:spPr>
          <a:xfrm>
            <a:off x="290066" y="5713385"/>
            <a:ext cx="1714992" cy="400110"/>
          </a:xfrm>
          <a:prstGeom prst="rect">
            <a:avLst/>
          </a:prstGeom>
          <a:noFill/>
        </p:spPr>
        <p:txBody>
          <a:bodyPr wrap="square" rtlCol="0">
            <a:spAutoFit/>
          </a:bodyPr>
          <a:lstStyle/>
          <a:p>
            <a:pPr algn="ctr">
              <a:defRPr/>
            </a:pPr>
            <a:r>
              <a:rPr lang="en-US" sz="2000" b="1" dirty="0">
                <a:ln w="10541" cmpd="sng">
                  <a:solidFill>
                    <a:schemeClr val="accent3">
                      <a:lumMod val="75000"/>
                    </a:schemeClr>
                  </a:solidFill>
                  <a:prstDash val="solid"/>
                </a:ln>
                <a:solidFill>
                  <a:schemeClr val="tx1">
                    <a:lumMod val="95000"/>
                    <a:lumOff val="5000"/>
                  </a:schemeClr>
                </a:solidFill>
              </a:rPr>
              <a:t>Dr. </a:t>
            </a:r>
            <a:r>
              <a:rPr lang="en-US" sz="2000" b="1" dirty="0" err="1">
                <a:ln w="10541" cmpd="sng">
                  <a:solidFill>
                    <a:schemeClr val="accent3">
                      <a:lumMod val="75000"/>
                    </a:schemeClr>
                  </a:solidFill>
                  <a:prstDash val="solid"/>
                </a:ln>
                <a:solidFill>
                  <a:schemeClr val="tx1">
                    <a:lumMod val="95000"/>
                    <a:lumOff val="5000"/>
                  </a:schemeClr>
                </a:solidFill>
              </a:rPr>
              <a:t>Spaniol</a:t>
            </a:r>
            <a:endParaRPr lang="en-US" sz="2000" b="1" dirty="0">
              <a:ln w="10541" cmpd="sng">
                <a:solidFill>
                  <a:schemeClr val="accent3">
                    <a:lumMod val="75000"/>
                  </a:schemeClr>
                </a:solidFill>
                <a:prstDash val="solid"/>
              </a:ln>
              <a:solidFill>
                <a:schemeClr val="tx1">
                  <a:lumMod val="95000"/>
                  <a:lumOff val="5000"/>
                </a:schemeClr>
              </a:solidFill>
            </a:endParaRPr>
          </a:p>
        </p:txBody>
      </p:sp>
      <p:pic>
        <p:nvPicPr>
          <p:cNvPr id="8" name="Picture 7">
            <a:extLst>
              <a:ext uri="{FF2B5EF4-FFF2-40B4-BE49-F238E27FC236}">
                <a16:creationId xmlns:a16="http://schemas.microsoft.com/office/drawing/2014/main" id="{CD40158F-1AFA-4D23-B159-67AE4E2535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719"/>
          <a:stretch/>
        </p:blipFill>
        <p:spPr>
          <a:xfrm>
            <a:off x="432139" y="1328826"/>
            <a:ext cx="1666346" cy="1902186"/>
          </a:xfrm>
          <a:prstGeom prst="rect">
            <a:avLst/>
          </a:prstGeom>
        </p:spPr>
      </p:pic>
      <p:pic>
        <p:nvPicPr>
          <p:cNvPr id="14" name="Picture 13">
            <a:extLst>
              <a:ext uri="{FF2B5EF4-FFF2-40B4-BE49-F238E27FC236}">
                <a16:creationId xmlns:a16="http://schemas.microsoft.com/office/drawing/2014/main" id="{1B16B699-93A1-4B30-892B-1C472A2F62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662"/>
          <a:stretch/>
        </p:blipFill>
        <p:spPr>
          <a:xfrm>
            <a:off x="2247237" y="1328826"/>
            <a:ext cx="1785639" cy="1861511"/>
          </a:xfrm>
          <a:prstGeom prst="rect">
            <a:avLst/>
          </a:prstGeom>
        </p:spPr>
      </p:pic>
      <p:pic>
        <p:nvPicPr>
          <p:cNvPr id="16" name="Picture 15">
            <a:extLst>
              <a:ext uri="{FF2B5EF4-FFF2-40B4-BE49-F238E27FC236}">
                <a16:creationId xmlns:a16="http://schemas.microsoft.com/office/drawing/2014/main" id="{1C74BCC1-462D-4F8D-9344-0F58876CB1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1464"/>
          <a:stretch/>
        </p:blipFill>
        <p:spPr>
          <a:xfrm>
            <a:off x="6203262" y="3655121"/>
            <a:ext cx="1785638" cy="1961593"/>
          </a:xfrm>
          <a:prstGeom prst="rect">
            <a:avLst/>
          </a:prstGeom>
        </p:spPr>
      </p:pic>
      <p:sp>
        <p:nvSpPr>
          <p:cNvPr id="24" name="Rectangle 23">
            <a:extLst>
              <a:ext uri="{FF2B5EF4-FFF2-40B4-BE49-F238E27FC236}">
                <a16:creationId xmlns:a16="http://schemas.microsoft.com/office/drawing/2014/main" id="{B38397FC-8989-41E7-86A2-6CFFD729B9FD}"/>
              </a:ext>
            </a:extLst>
          </p:cNvPr>
          <p:cNvSpPr/>
          <p:nvPr/>
        </p:nvSpPr>
        <p:spPr>
          <a:xfrm>
            <a:off x="6225711" y="5666984"/>
            <a:ext cx="1536063" cy="646331"/>
          </a:xfrm>
          <a:prstGeom prst="rect">
            <a:avLst/>
          </a:prstGeom>
          <a:noFill/>
        </p:spPr>
        <p:txBody>
          <a:bodyPr wrap="none">
            <a:spAutoFit/>
          </a:bodyPr>
          <a:lstStyle/>
          <a:p>
            <a:pPr algn="ctr" eaLnBrk="1" fontAlgn="auto" hangingPunct="1">
              <a:spcBef>
                <a:spcPts val="0"/>
              </a:spcBef>
              <a:spcAft>
                <a:spcPts val="0"/>
              </a:spcAft>
              <a:defRPr/>
            </a:pPr>
            <a:r>
              <a:rPr lang="en-US" b="1" dirty="0">
                <a:ln w="10541" cmpd="sng">
                  <a:solidFill>
                    <a:schemeClr val="accent3">
                      <a:lumMod val="75000"/>
                    </a:schemeClr>
                  </a:solidFill>
                  <a:prstDash val="solid"/>
                </a:ln>
                <a:solidFill>
                  <a:schemeClr val="tx1">
                    <a:lumMod val="95000"/>
                    <a:lumOff val="5000"/>
                  </a:schemeClr>
                </a:solidFill>
              </a:rPr>
              <a:t>Kali Arthurs</a:t>
            </a:r>
            <a:r>
              <a:rPr lang="en-US" b="1" dirty="0">
                <a:ln w="10541" cmpd="sng">
                  <a:solidFill>
                    <a:schemeClr val="accent3">
                      <a:lumMod val="75000"/>
                    </a:schemeClr>
                  </a:solidFill>
                  <a:prstDash val="solid"/>
                </a:ln>
                <a:solidFill>
                  <a:schemeClr val="tx1">
                    <a:lumMod val="95000"/>
                    <a:lumOff val="5000"/>
                  </a:schemeClr>
                </a:solidFill>
                <a:latin typeface="+mn-lt"/>
                <a:cs typeface="+mn-cs"/>
              </a:rPr>
              <a:t>,</a:t>
            </a:r>
          </a:p>
          <a:p>
            <a:pPr algn="ctr" eaLnBrk="1" fontAlgn="auto" hangingPunct="1">
              <a:spcBef>
                <a:spcPts val="0"/>
              </a:spcBef>
              <a:spcAft>
                <a:spcPts val="0"/>
              </a:spcAft>
              <a:defRPr/>
            </a:pPr>
            <a:r>
              <a:rPr lang="en-US" b="1" dirty="0">
                <a:ln w="10541" cmpd="sng">
                  <a:solidFill>
                    <a:schemeClr val="accent3">
                      <a:lumMod val="75000"/>
                    </a:schemeClr>
                  </a:solidFill>
                  <a:prstDash val="solid"/>
                </a:ln>
                <a:solidFill>
                  <a:schemeClr val="tx1">
                    <a:lumMod val="95000"/>
                    <a:lumOff val="5000"/>
                  </a:schemeClr>
                </a:solidFill>
                <a:latin typeface="+mn-lt"/>
                <a:cs typeface="+mn-cs"/>
              </a:rPr>
              <a:t> PA-C</a:t>
            </a:r>
          </a:p>
        </p:txBody>
      </p:sp>
      <p:pic>
        <p:nvPicPr>
          <p:cNvPr id="18" name="Picture 17">
            <a:extLst>
              <a:ext uri="{FF2B5EF4-FFF2-40B4-BE49-F238E27FC236}">
                <a16:creationId xmlns:a16="http://schemas.microsoft.com/office/drawing/2014/main" id="{325308C1-D4B0-4ACC-B964-99BE09AB3C1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2" t="6603" r="2792" b="18906"/>
          <a:stretch/>
        </p:blipFill>
        <p:spPr>
          <a:xfrm>
            <a:off x="4221703" y="3660432"/>
            <a:ext cx="1785638" cy="1965628"/>
          </a:xfrm>
          <a:prstGeom prst="rect">
            <a:avLst/>
          </a:prstGeom>
        </p:spPr>
      </p:pic>
      <p:sp>
        <p:nvSpPr>
          <p:cNvPr id="27" name="Rectangle 26">
            <a:extLst>
              <a:ext uri="{FF2B5EF4-FFF2-40B4-BE49-F238E27FC236}">
                <a16:creationId xmlns:a16="http://schemas.microsoft.com/office/drawing/2014/main" id="{10AD08F3-AC62-4B7C-BD40-5289A791B770}"/>
              </a:ext>
            </a:extLst>
          </p:cNvPr>
          <p:cNvSpPr/>
          <p:nvPr/>
        </p:nvSpPr>
        <p:spPr>
          <a:xfrm>
            <a:off x="4048150" y="5662949"/>
            <a:ext cx="1959191" cy="646331"/>
          </a:xfrm>
          <a:prstGeom prst="rect">
            <a:avLst/>
          </a:prstGeom>
          <a:noFill/>
        </p:spPr>
        <p:txBody>
          <a:bodyPr wrap="none">
            <a:spAutoFit/>
          </a:bodyPr>
          <a:lstStyle/>
          <a:p>
            <a:pPr algn="ctr" eaLnBrk="1" fontAlgn="auto" hangingPunct="1">
              <a:spcBef>
                <a:spcPts val="0"/>
              </a:spcBef>
              <a:spcAft>
                <a:spcPts val="0"/>
              </a:spcAft>
              <a:defRPr/>
            </a:pPr>
            <a:r>
              <a:rPr lang="en-US" b="1" dirty="0">
                <a:ln w="10541" cmpd="sng">
                  <a:solidFill>
                    <a:schemeClr val="accent3">
                      <a:lumMod val="75000"/>
                    </a:schemeClr>
                  </a:solidFill>
                  <a:prstDash val="solid"/>
                </a:ln>
                <a:solidFill>
                  <a:schemeClr val="tx1">
                    <a:lumMod val="95000"/>
                    <a:lumOff val="5000"/>
                  </a:schemeClr>
                </a:solidFill>
                <a:latin typeface="+mn-lt"/>
                <a:cs typeface="+mn-cs"/>
              </a:rPr>
              <a:t>Rhiannon Evans,</a:t>
            </a:r>
          </a:p>
          <a:p>
            <a:pPr algn="ctr" eaLnBrk="1" fontAlgn="auto" hangingPunct="1">
              <a:spcBef>
                <a:spcPts val="0"/>
              </a:spcBef>
              <a:spcAft>
                <a:spcPts val="0"/>
              </a:spcAft>
              <a:defRPr/>
            </a:pPr>
            <a:r>
              <a:rPr lang="en-US" b="1" dirty="0">
                <a:ln w="10541" cmpd="sng">
                  <a:solidFill>
                    <a:schemeClr val="accent3">
                      <a:lumMod val="75000"/>
                    </a:schemeClr>
                  </a:solidFill>
                  <a:prstDash val="solid"/>
                </a:ln>
                <a:solidFill>
                  <a:schemeClr val="tx1">
                    <a:lumMod val="95000"/>
                    <a:lumOff val="5000"/>
                  </a:schemeClr>
                </a:solidFill>
                <a:latin typeface="+mn-lt"/>
                <a:cs typeface="+mn-cs"/>
              </a:rPr>
              <a:t> PA-C</a:t>
            </a:r>
          </a:p>
        </p:txBody>
      </p:sp>
      <p:pic>
        <p:nvPicPr>
          <p:cNvPr id="20" name="Picture 19">
            <a:extLst>
              <a:ext uri="{FF2B5EF4-FFF2-40B4-BE49-F238E27FC236}">
                <a16:creationId xmlns:a16="http://schemas.microsoft.com/office/drawing/2014/main" id="{B418B954-949D-42A5-A916-7421C26493E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9974"/>
          <a:stretch/>
        </p:blipFill>
        <p:spPr>
          <a:xfrm>
            <a:off x="6099120" y="1269507"/>
            <a:ext cx="1726473" cy="1961505"/>
          </a:xfrm>
          <a:prstGeom prst="rect">
            <a:avLst/>
          </a:prstGeom>
        </p:spPr>
      </p:pic>
      <p:pic>
        <p:nvPicPr>
          <p:cNvPr id="22" name="Picture 21">
            <a:extLst>
              <a:ext uri="{FF2B5EF4-FFF2-40B4-BE49-F238E27FC236}">
                <a16:creationId xmlns:a16="http://schemas.microsoft.com/office/drawing/2014/main" id="{E08C806B-8867-4BAB-BFDD-8C68AC2EF5C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9826"/>
          <a:stretch/>
        </p:blipFill>
        <p:spPr>
          <a:xfrm>
            <a:off x="402636" y="3653298"/>
            <a:ext cx="1754848" cy="19560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33216"/>
            <a:ext cx="6347713" cy="13208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b="1" dirty="0">
                <a:ln/>
                <a:solidFill>
                  <a:schemeClr val="accent3"/>
                </a:solidFill>
              </a:rPr>
              <a:t>Optional Prenatal Risk Screening</a:t>
            </a:r>
          </a:p>
        </p:txBody>
      </p:sp>
      <p:sp>
        <p:nvSpPr>
          <p:cNvPr id="3" name="Content Placeholder 2"/>
          <p:cNvSpPr>
            <a:spLocks noGrp="1"/>
          </p:cNvSpPr>
          <p:nvPr>
            <p:ph idx="1"/>
          </p:nvPr>
        </p:nvSpPr>
        <p:spPr>
          <a:xfrm>
            <a:off x="609601" y="1554239"/>
            <a:ext cx="7010399" cy="4617961"/>
          </a:xfrm>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en-US" b="1" dirty="0">
                <a:solidFill>
                  <a:schemeClr val="tx1">
                    <a:lumMod val="75000"/>
                    <a:lumOff val="25000"/>
                  </a:schemeClr>
                </a:solidFill>
              </a:rPr>
              <a:t>Screening for Downs Syndrome and/or Spina Bifida</a:t>
            </a: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There are two options for screening:</a:t>
            </a:r>
          </a:p>
          <a:p>
            <a:pPr marL="514350" indent="-514350" eaLnBrk="1" fontAlgn="auto" hangingPunct="1">
              <a:spcAft>
                <a:spcPts val="0"/>
              </a:spcAft>
              <a:buFont typeface="Arial" panose="020B0604020202020204" pitchFamily="34" charset="0"/>
              <a:buAutoNum type="arabicPeriod"/>
              <a:defRPr/>
            </a:pPr>
            <a:r>
              <a:rPr lang="en-US" b="1" dirty="0">
                <a:solidFill>
                  <a:schemeClr val="tx1">
                    <a:lumMod val="75000"/>
                    <a:lumOff val="25000"/>
                  </a:schemeClr>
                </a:solidFill>
              </a:rPr>
              <a:t>Integrated screening:  </a:t>
            </a:r>
            <a:r>
              <a:rPr lang="en-US" dirty="0">
                <a:solidFill>
                  <a:schemeClr val="tx1">
                    <a:lumMod val="75000"/>
                    <a:lumOff val="25000"/>
                  </a:schemeClr>
                </a:solidFill>
              </a:rPr>
              <a:t>A non-invasive test to tell you if your baby is more likely to have Down Syndrome, trisomy 18 or spina bifida.  This includes:</a:t>
            </a:r>
            <a:br>
              <a:rPr lang="en-US" dirty="0">
                <a:solidFill>
                  <a:schemeClr val="tx1">
                    <a:lumMod val="75000"/>
                    <a:lumOff val="25000"/>
                  </a:schemeClr>
                </a:solidFill>
              </a:rPr>
            </a:br>
            <a:r>
              <a:rPr lang="en-US" dirty="0">
                <a:solidFill>
                  <a:schemeClr val="tx1">
                    <a:lumMod val="75000"/>
                    <a:lumOff val="25000"/>
                  </a:schemeClr>
                </a:solidFill>
              </a:rPr>
              <a:t> </a:t>
            </a:r>
            <a:br>
              <a:rPr lang="en-US" dirty="0">
                <a:solidFill>
                  <a:schemeClr val="tx1">
                    <a:lumMod val="75000"/>
                    <a:lumOff val="25000"/>
                  </a:schemeClr>
                </a:solidFill>
              </a:rPr>
            </a:br>
            <a:r>
              <a:rPr lang="en-US" dirty="0">
                <a:solidFill>
                  <a:schemeClr val="tx1">
                    <a:lumMod val="75000"/>
                    <a:lumOff val="25000"/>
                  </a:schemeClr>
                </a:solidFill>
              </a:rPr>
              <a:t>Ultrasound at 11-13 weeks</a:t>
            </a:r>
            <a:br>
              <a:rPr lang="en-US" dirty="0">
                <a:solidFill>
                  <a:schemeClr val="tx1">
                    <a:lumMod val="75000"/>
                    <a:lumOff val="25000"/>
                  </a:schemeClr>
                </a:solidFill>
              </a:rPr>
            </a:br>
            <a:r>
              <a:rPr lang="en-US" dirty="0">
                <a:solidFill>
                  <a:schemeClr val="tx1">
                    <a:lumMod val="75000"/>
                    <a:lumOff val="25000"/>
                  </a:schemeClr>
                </a:solidFill>
              </a:rPr>
              <a:t>Blood draw with US at 11-13 weeks and again between 16-20 weeks.</a:t>
            </a:r>
            <a:br>
              <a:rPr lang="en-US" dirty="0">
                <a:solidFill>
                  <a:schemeClr val="tx1">
                    <a:lumMod val="75000"/>
                    <a:lumOff val="25000"/>
                  </a:schemeClr>
                </a:solidFill>
              </a:rPr>
            </a:br>
            <a:r>
              <a:rPr lang="en-US" dirty="0">
                <a:solidFill>
                  <a:schemeClr val="tx1">
                    <a:lumMod val="75000"/>
                    <a:lumOff val="25000"/>
                  </a:schemeClr>
                </a:solidFill>
              </a:rPr>
              <a:t>Test results are available after the second blood drawn.</a:t>
            </a:r>
          </a:p>
          <a:p>
            <a:pPr marL="514350" indent="-514350" eaLnBrk="1" fontAlgn="auto" hangingPunct="1">
              <a:spcAft>
                <a:spcPts val="0"/>
              </a:spcAft>
              <a:buFont typeface="Arial" panose="020B0604020202020204" pitchFamily="34" charset="0"/>
              <a:buAutoNum type="arabicPeriod"/>
              <a:defRPr/>
            </a:pPr>
            <a:endParaRPr lang="en-US" dirty="0">
              <a:solidFill>
                <a:schemeClr val="tx1">
                  <a:lumMod val="75000"/>
                  <a:lumOff val="25000"/>
                </a:schemeClr>
              </a:solidFill>
            </a:endParaRPr>
          </a:p>
          <a:p>
            <a:pPr marL="514350" indent="-514350" eaLnBrk="1" fontAlgn="auto" hangingPunct="1">
              <a:spcAft>
                <a:spcPts val="0"/>
              </a:spcAft>
              <a:buFont typeface="Arial" panose="020B0604020202020204" pitchFamily="34" charset="0"/>
              <a:buAutoNum type="arabicPeriod"/>
              <a:defRPr/>
            </a:pPr>
            <a:r>
              <a:rPr lang="en-US" b="1" dirty="0">
                <a:solidFill>
                  <a:schemeClr val="tx1">
                    <a:lumMod val="75000"/>
                    <a:lumOff val="25000"/>
                  </a:schemeClr>
                </a:solidFill>
              </a:rPr>
              <a:t>Non-invasive prenatal testing (NIPT): </a:t>
            </a:r>
            <a:r>
              <a:rPr lang="en-US" dirty="0">
                <a:solidFill>
                  <a:schemeClr val="tx1">
                    <a:lumMod val="75000"/>
                    <a:lumOff val="25000"/>
                  </a:schemeClr>
                </a:solidFill>
              </a:rPr>
              <a:t>This is a non-invasive blood test analyzing the chromosomes of the baby.  This test can be done anytime in pregnancy after 9 weeks. This test will also tell you the gender of your baby. </a:t>
            </a:r>
          </a:p>
          <a:p>
            <a:pPr marL="0" indent="0" eaLnBrk="1" fontAlgn="auto" hangingPunct="1">
              <a:spcAft>
                <a:spcPts val="0"/>
              </a:spcAft>
              <a:buNone/>
              <a:defRPr/>
            </a:pPr>
            <a:r>
              <a:rPr lang="en-US" dirty="0">
                <a:solidFill>
                  <a:schemeClr val="tx1">
                    <a:lumMod val="75000"/>
                    <a:lumOff val="25000"/>
                  </a:schemeClr>
                </a:solidFill>
              </a:rPr>
              <a:t>The risk of Downs Syndrome increases with the age of the mother, with women over 35 being at more risk. Downs Syndrome is not genetic so a family history of the condition does not increase your risk of having a baby with Downs Syndrome.  </a:t>
            </a:r>
            <a:endParaRPr lang="en-US" dirty="0"/>
          </a:p>
        </p:txBody>
      </p:sp>
      <p:sp>
        <p:nvSpPr>
          <p:cNvPr id="2458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4EF58A-F3EE-49DA-B824-0DC6E49579DC}" type="slidenum">
              <a:rPr lang="en-US" altLang="en-US" sz="1200" smtClean="0">
                <a:solidFill>
                  <a:srgbClr val="898989"/>
                </a:solidFill>
              </a:rPr>
              <a:pPr>
                <a:spcBef>
                  <a:spcPct val="0"/>
                </a:spcBef>
                <a:buFontTx/>
                <a:buNone/>
              </a:pPr>
              <a:t>20</a:t>
            </a:fld>
            <a:endParaRPr lang="en-US" altLang="en-US" sz="120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28600"/>
            <a:ext cx="6347713" cy="1320800"/>
          </a:xfrm>
        </p:spPr>
        <p:txBody>
          <a:bodyPr>
            <a:normAutofit/>
          </a:bodyPr>
          <a:lstStyle/>
          <a:p>
            <a:r>
              <a:rPr lang="en-US" b="1" dirty="0">
                <a:ln/>
                <a:solidFill>
                  <a:schemeClr val="accent3"/>
                </a:solidFill>
              </a:rPr>
              <a:t>Optional Prenatal Risk Screening</a:t>
            </a:r>
            <a:endParaRPr lang="en-US" dirty="0"/>
          </a:p>
        </p:txBody>
      </p:sp>
      <p:sp>
        <p:nvSpPr>
          <p:cNvPr id="3" name="Content Placeholder 2"/>
          <p:cNvSpPr>
            <a:spLocks noGrp="1"/>
          </p:cNvSpPr>
          <p:nvPr>
            <p:ph idx="1"/>
          </p:nvPr>
        </p:nvSpPr>
        <p:spPr>
          <a:xfrm>
            <a:off x="457200" y="1417638"/>
            <a:ext cx="8229600" cy="5059362"/>
          </a:xfrm>
        </p:spPr>
        <p:txBody>
          <a:bodyPr>
            <a:normAutofit lnSpcReduction="10000"/>
          </a:bodyPr>
          <a:lstStyle/>
          <a:p>
            <a:r>
              <a:rPr lang="en-US" sz="2400" b="1" dirty="0">
                <a:solidFill>
                  <a:schemeClr val="tx1">
                    <a:lumMod val="75000"/>
                    <a:lumOff val="25000"/>
                  </a:schemeClr>
                </a:solidFill>
              </a:rPr>
              <a:t>Cystic Fibrosis testing:</a:t>
            </a:r>
            <a:br>
              <a:rPr lang="en-US" sz="2400" dirty="0">
                <a:solidFill>
                  <a:schemeClr val="tx1">
                    <a:lumMod val="75000"/>
                    <a:lumOff val="25000"/>
                  </a:schemeClr>
                </a:solidFill>
              </a:rPr>
            </a:br>
            <a:r>
              <a:rPr lang="en-US" sz="2000" dirty="0">
                <a:solidFill>
                  <a:schemeClr val="tx1">
                    <a:lumMod val="75000"/>
                    <a:lumOff val="25000"/>
                  </a:schemeClr>
                </a:solidFill>
              </a:rPr>
              <a:t>Cystic Fibrosis is a genetic condition that can affect the lungs and digestive system.  1 in 25 Caucasians are carriers of cystic fibrosis.  The testing is to determine if you are a carrier. If positive we will test the father of  the baby.</a:t>
            </a:r>
            <a:r>
              <a:rPr lang="en-US" sz="2400" dirty="0">
                <a:solidFill>
                  <a:schemeClr val="tx1">
                    <a:lumMod val="75000"/>
                    <a:lumOff val="25000"/>
                  </a:schemeClr>
                </a:solidFill>
              </a:rPr>
              <a:t>  </a:t>
            </a:r>
          </a:p>
          <a:p>
            <a:r>
              <a:rPr lang="en-US" sz="2400" b="1" dirty="0">
                <a:solidFill>
                  <a:schemeClr val="tx1">
                    <a:lumMod val="75000"/>
                    <a:lumOff val="25000"/>
                  </a:schemeClr>
                </a:solidFill>
              </a:rPr>
              <a:t>Spinal Muscular Atrophy (SMA):  </a:t>
            </a:r>
          </a:p>
          <a:p>
            <a:pPr marL="457200" lvl="1" indent="0">
              <a:buNone/>
            </a:pPr>
            <a:r>
              <a:rPr lang="en-US" sz="2000" dirty="0">
                <a:solidFill>
                  <a:schemeClr val="tx1">
                    <a:lumMod val="75000"/>
                    <a:lumOff val="25000"/>
                  </a:schemeClr>
                </a:solidFill>
              </a:rPr>
              <a:t>Spinal Muscular Atrophy is a childhood condition that causes worsening muscle weakness. It occurs in 1 out of 10,000 births each year. 1 in 47 people are a carrier of the condition. </a:t>
            </a:r>
          </a:p>
          <a:p>
            <a:pPr marL="457200" lvl="1" indent="0">
              <a:buNone/>
            </a:pPr>
            <a:endParaRPr lang="en-US" sz="2000" dirty="0">
              <a:solidFill>
                <a:schemeClr val="tx1">
                  <a:lumMod val="75000"/>
                  <a:lumOff val="25000"/>
                </a:schemeClr>
              </a:solidFill>
            </a:endParaRPr>
          </a:p>
          <a:p>
            <a:pPr marL="457200" lvl="1" indent="0">
              <a:buNone/>
            </a:pPr>
            <a:r>
              <a:rPr lang="en-US" sz="2000" dirty="0">
                <a:solidFill>
                  <a:schemeClr val="tx1">
                    <a:lumMod val="75000"/>
                    <a:lumOff val="25000"/>
                  </a:schemeClr>
                </a:solidFill>
              </a:rPr>
              <a:t>Both Cystic Fibrosis and SMA are genetic conditions, which means that they are passed on for generations. Most people, however, are not aware that they are carriers as it can be passed on for generations without symptoms.</a:t>
            </a:r>
            <a:br>
              <a:rPr lang="en-US" dirty="0">
                <a:solidFill>
                  <a:schemeClr val="tx1">
                    <a:lumMod val="75000"/>
                    <a:lumOff val="25000"/>
                  </a:schemeClr>
                </a:solidFill>
              </a:rPr>
            </a:br>
            <a:endParaRPr lang="en-US" dirty="0"/>
          </a:p>
        </p:txBody>
      </p:sp>
      <p:sp>
        <p:nvSpPr>
          <p:cNvPr id="4" name="Slide Number Placeholder 3"/>
          <p:cNvSpPr>
            <a:spLocks noGrp="1"/>
          </p:cNvSpPr>
          <p:nvPr>
            <p:ph type="sldNum" sz="quarter" idx="12"/>
          </p:nvPr>
        </p:nvSpPr>
        <p:spPr/>
        <p:txBody>
          <a:bodyPr/>
          <a:lstStyle/>
          <a:p>
            <a:pPr>
              <a:defRPr/>
            </a:pPr>
            <a:fld id="{CD14FC3E-0974-4970-9B95-07EE848983B0}" type="slidenum">
              <a:rPr lang="en-US" altLang="en-US" smtClean="0"/>
              <a:pPr>
                <a:defRPr/>
              </a:pPr>
              <a:t>21</a:t>
            </a:fld>
            <a:endParaRPr lang="en-US" altLang="en-US"/>
          </a:p>
        </p:txBody>
      </p:sp>
    </p:spTree>
    <p:extLst>
      <p:ext uri="{BB962C8B-B14F-4D97-AF65-F5344CB8AC3E}">
        <p14:creationId xmlns:p14="http://schemas.microsoft.com/office/powerpoint/2010/main" val="3724002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15" y="440780"/>
            <a:ext cx="6347713" cy="13208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6600" b="1" dirty="0">
                <a:ln/>
                <a:solidFill>
                  <a:schemeClr val="accent3"/>
                </a:solidFill>
              </a:rPr>
              <a:t>First Trimester</a:t>
            </a:r>
          </a:p>
        </p:txBody>
      </p:sp>
      <p:sp>
        <p:nvSpPr>
          <p:cNvPr id="3" name="Content Placeholder 2"/>
          <p:cNvSpPr>
            <a:spLocks noGrp="1"/>
          </p:cNvSpPr>
          <p:nvPr>
            <p:ph idx="1"/>
          </p:nvPr>
        </p:nvSpPr>
        <p:spPr>
          <a:xfrm>
            <a:off x="457200" y="1600200"/>
            <a:ext cx="8229600" cy="4800600"/>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b="1" dirty="0">
                <a:solidFill>
                  <a:schemeClr val="tx1">
                    <a:lumMod val="75000"/>
                    <a:lumOff val="25000"/>
                  </a:schemeClr>
                </a:solidFill>
              </a:rPr>
              <a:t>During the first three months(weeks 1-12) of pregnancy you may experience these symptoms:</a:t>
            </a:r>
          </a:p>
          <a:p>
            <a:pPr eaLnBrk="1" fontAlgn="auto" hangingPunct="1">
              <a:spcAft>
                <a:spcPts val="0"/>
              </a:spcAft>
              <a:defRPr/>
            </a:pPr>
            <a:r>
              <a:rPr lang="en-US" dirty="0">
                <a:solidFill>
                  <a:schemeClr val="tx1">
                    <a:lumMod val="75000"/>
                    <a:lumOff val="25000"/>
                  </a:schemeClr>
                </a:solidFill>
              </a:rPr>
              <a:t>Stopped period</a:t>
            </a:r>
          </a:p>
          <a:p>
            <a:pPr eaLnBrk="1" fontAlgn="auto" hangingPunct="1">
              <a:spcAft>
                <a:spcPts val="0"/>
              </a:spcAft>
              <a:defRPr/>
            </a:pPr>
            <a:r>
              <a:rPr lang="en-US" dirty="0">
                <a:solidFill>
                  <a:schemeClr val="tx1">
                    <a:lumMod val="75000"/>
                    <a:lumOff val="25000"/>
                  </a:schemeClr>
                </a:solidFill>
              </a:rPr>
              <a:t>Enlarged tender breasts</a:t>
            </a:r>
          </a:p>
          <a:p>
            <a:pPr eaLnBrk="1" fontAlgn="auto" hangingPunct="1">
              <a:spcAft>
                <a:spcPts val="0"/>
              </a:spcAft>
              <a:defRPr/>
            </a:pPr>
            <a:r>
              <a:rPr lang="en-US" dirty="0">
                <a:solidFill>
                  <a:schemeClr val="tx1">
                    <a:lumMod val="75000"/>
                    <a:lumOff val="25000"/>
                  </a:schemeClr>
                </a:solidFill>
              </a:rPr>
              <a:t>Protruding nipples</a:t>
            </a:r>
          </a:p>
          <a:p>
            <a:pPr eaLnBrk="1" fontAlgn="auto" hangingPunct="1">
              <a:spcAft>
                <a:spcPts val="0"/>
              </a:spcAft>
              <a:defRPr/>
            </a:pPr>
            <a:r>
              <a:rPr lang="en-US" dirty="0">
                <a:solidFill>
                  <a:schemeClr val="tx1">
                    <a:lumMod val="75000"/>
                    <a:lumOff val="25000"/>
                  </a:schemeClr>
                </a:solidFill>
              </a:rPr>
              <a:t>Frequent urination</a:t>
            </a:r>
          </a:p>
          <a:p>
            <a:pPr eaLnBrk="1" fontAlgn="auto" hangingPunct="1">
              <a:spcAft>
                <a:spcPts val="0"/>
              </a:spcAft>
              <a:defRPr/>
            </a:pPr>
            <a:r>
              <a:rPr lang="en-US" dirty="0">
                <a:solidFill>
                  <a:schemeClr val="tx1">
                    <a:lumMod val="75000"/>
                    <a:lumOff val="25000"/>
                  </a:schemeClr>
                </a:solidFill>
              </a:rPr>
              <a:t>Fatigue</a:t>
            </a:r>
          </a:p>
          <a:p>
            <a:pPr eaLnBrk="1" fontAlgn="auto" hangingPunct="1">
              <a:spcAft>
                <a:spcPts val="0"/>
              </a:spcAft>
              <a:defRPr/>
            </a:pPr>
            <a:r>
              <a:rPr lang="en-US" dirty="0">
                <a:solidFill>
                  <a:schemeClr val="tx1">
                    <a:lumMod val="75000"/>
                    <a:lumOff val="25000"/>
                  </a:schemeClr>
                </a:solidFill>
              </a:rPr>
              <a:t>Nausea</a:t>
            </a:r>
          </a:p>
          <a:p>
            <a:pPr eaLnBrk="1" fontAlgn="auto" hangingPunct="1">
              <a:spcAft>
                <a:spcPts val="0"/>
              </a:spcAft>
              <a:defRPr/>
            </a:pPr>
            <a:r>
              <a:rPr lang="en-US" dirty="0">
                <a:solidFill>
                  <a:schemeClr val="tx1">
                    <a:lumMod val="75000"/>
                    <a:lumOff val="25000"/>
                  </a:schemeClr>
                </a:solidFill>
              </a:rPr>
              <a:t>Food cravings</a:t>
            </a:r>
          </a:p>
          <a:p>
            <a:pPr eaLnBrk="1" fontAlgn="auto" hangingPunct="1">
              <a:spcAft>
                <a:spcPts val="0"/>
              </a:spcAft>
              <a:defRPr/>
            </a:pPr>
            <a:r>
              <a:rPr lang="en-US" dirty="0">
                <a:solidFill>
                  <a:schemeClr val="tx1">
                    <a:lumMod val="75000"/>
                    <a:lumOff val="25000"/>
                  </a:schemeClr>
                </a:solidFill>
              </a:rPr>
              <a:t>Lost appetite</a:t>
            </a:r>
          </a:p>
          <a:p>
            <a:pPr eaLnBrk="1" fontAlgn="auto" hangingPunct="1">
              <a:spcAft>
                <a:spcPts val="0"/>
              </a:spcAft>
              <a:defRPr/>
            </a:pPr>
            <a:r>
              <a:rPr lang="en-US" dirty="0">
                <a:solidFill>
                  <a:schemeClr val="tx1">
                    <a:lumMod val="75000"/>
                    <a:lumOff val="25000"/>
                  </a:schemeClr>
                </a:solidFill>
              </a:rPr>
              <a:t>Heartburn &amp; indigestion</a:t>
            </a:r>
          </a:p>
          <a:p>
            <a:pPr eaLnBrk="1" fontAlgn="auto" hangingPunct="1">
              <a:spcAft>
                <a:spcPts val="0"/>
              </a:spcAft>
              <a:defRPr/>
            </a:pPr>
            <a:r>
              <a:rPr lang="en-US" dirty="0">
                <a:solidFill>
                  <a:schemeClr val="tx1">
                    <a:lumMod val="75000"/>
                    <a:lumOff val="25000"/>
                  </a:schemeClr>
                </a:solidFill>
              </a:rPr>
              <a:t>Constipation</a:t>
            </a:r>
          </a:p>
          <a:p>
            <a:pPr eaLnBrk="1" fontAlgn="auto" hangingPunct="1">
              <a:spcAft>
                <a:spcPts val="0"/>
              </a:spcAft>
              <a:defRPr/>
            </a:pPr>
            <a:r>
              <a:rPr lang="en-US" dirty="0">
                <a:solidFill>
                  <a:schemeClr val="tx1">
                    <a:lumMod val="75000"/>
                    <a:lumOff val="25000"/>
                  </a:schemeClr>
                </a:solidFill>
              </a:rPr>
              <a:t>Bloating</a:t>
            </a:r>
          </a:p>
          <a:p>
            <a:pPr eaLnBrk="1" fontAlgn="auto" hangingPunct="1">
              <a:spcAft>
                <a:spcPts val="0"/>
              </a:spcAft>
              <a:defRPr/>
            </a:pPr>
            <a:r>
              <a:rPr lang="en-US" dirty="0">
                <a:solidFill>
                  <a:schemeClr val="tx1">
                    <a:lumMod val="75000"/>
                    <a:lumOff val="25000"/>
                  </a:schemeClr>
                </a:solidFill>
              </a:rPr>
              <a:t>Change in weight, plus or minus</a:t>
            </a:r>
          </a:p>
          <a:p>
            <a:pPr marL="0" indent="0" eaLnBrk="1" fontAlgn="auto" hangingPunct="1">
              <a:spcAft>
                <a:spcPts val="0"/>
              </a:spcAft>
              <a:buFont typeface="Arial" panose="020B0604020202020204" pitchFamily="34" charset="0"/>
              <a:buNone/>
              <a:defRPr/>
            </a:pPr>
            <a:endParaRPr lang="en-US" dirty="0"/>
          </a:p>
        </p:txBody>
      </p:sp>
      <p:sp>
        <p:nvSpPr>
          <p:cNvPr id="2560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D3E210-D535-49C4-87CF-0E123DDB09F2}"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pic>
        <p:nvPicPr>
          <p:cNvPr id="4102" name="Picture 6"/>
          <p:cNvPicPr>
            <a:picLocks noChangeAspect="1" noChangeArrowheads="1"/>
          </p:cNvPicPr>
          <p:nvPr/>
        </p:nvPicPr>
        <p:blipFill>
          <a:blip r:embed="rId2"/>
          <a:srcRect/>
          <a:stretch>
            <a:fillRect/>
          </a:stretch>
        </p:blipFill>
        <p:spPr bwMode="auto">
          <a:xfrm>
            <a:off x="3733800" y="2438400"/>
            <a:ext cx="4762500" cy="3219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3" y="53358"/>
            <a:ext cx="6347714" cy="13208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4000" b="1" dirty="0">
                <a:ln/>
                <a:solidFill>
                  <a:schemeClr val="accent3"/>
                </a:solidFill>
              </a:rPr>
              <a:t>Frequently Asked Questions</a:t>
            </a:r>
          </a:p>
        </p:txBody>
      </p:sp>
      <p:sp>
        <p:nvSpPr>
          <p:cNvPr id="3" name="Content Placeholder 2"/>
          <p:cNvSpPr>
            <a:spLocks noGrp="1"/>
          </p:cNvSpPr>
          <p:nvPr>
            <p:ph sz="half" idx="1"/>
          </p:nvPr>
        </p:nvSpPr>
        <p:spPr>
          <a:xfrm>
            <a:off x="228600" y="1543032"/>
            <a:ext cx="4419600" cy="4768188"/>
          </a:xfrm>
        </p:spPr>
        <p:txBody>
          <a:bodyPr rtlCol="0">
            <a:noAutofit/>
          </a:bodyPr>
          <a:lstStyle/>
          <a:p>
            <a:pPr marL="0" indent="0" eaLnBrk="1" fontAlgn="auto" hangingPunct="1">
              <a:spcBef>
                <a:spcPts val="600"/>
              </a:spcBef>
              <a:spcAft>
                <a:spcPts val="0"/>
              </a:spcAft>
              <a:buFont typeface="Arial" panose="020B0604020202020204" pitchFamily="34" charset="0"/>
              <a:buNone/>
              <a:defRPr/>
            </a:pPr>
            <a:r>
              <a:rPr lang="en-US" b="1" dirty="0">
                <a:solidFill>
                  <a:schemeClr val="tx1">
                    <a:lumMod val="75000"/>
                    <a:lumOff val="25000"/>
                  </a:schemeClr>
                </a:solidFill>
              </a:rPr>
              <a:t>Hot tubs/Saunas?</a:t>
            </a:r>
          </a:p>
          <a:p>
            <a:pPr eaLnBrk="1" fontAlgn="auto" hangingPunct="1">
              <a:spcBef>
                <a:spcPts val="600"/>
              </a:spcBef>
              <a:spcAft>
                <a:spcPts val="0"/>
              </a:spcAft>
              <a:defRPr/>
            </a:pPr>
            <a:r>
              <a:rPr lang="en-US" dirty="0">
                <a:solidFill>
                  <a:schemeClr val="tx1">
                    <a:lumMod val="75000"/>
                    <a:lumOff val="25000"/>
                  </a:schemeClr>
                </a:solidFill>
              </a:rPr>
              <a:t>Very hot water and steam should be avoided, especially during early pregnancy. Avoid immersing your entire body into the hot tub. Saunas should be avoided. </a:t>
            </a:r>
          </a:p>
          <a:p>
            <a:pPr marL="0" indent="0" eaLnBrk="1" fontAlgn="auto" hangingPunct="1">
              <a:spcBef>
                <a:spcPts val="600"/>
              </a:spcBef>
              <a:spcAft>
                <a:spcPts val="0"/>
              </a:spcAft>
              <a:buFont typeface="Arial" panose="020B0604020202020204" pitchFamily="34" charset="0"/>
              <a:buNone/>
              <a:defRPr/>
            </a:pPr>
            <a:r>
              <a:rPr lang="en-US" b="1" dirty="0">
                <a:solidFill>
                  <a:schemeClr val="tx1">
                    <a:lumMod val="75000"/>
                    <a:lumOff val="25000"/>
                  </a:schemeClr>
                </a:solidFill>
              </a:rPr>
              <a:t>Sex and Pregnancy?</a:t>
            </a:r>
          </a:p>
          <a:p>
            <a:pPr eaLnBrk="1" fontAlgn="auto" hangingPunct="1">
              <a:spcBef>
                <a:spcPts val="600"/>
              </a:spcBef>
              <a:spcAft>
                <a:spcPts val="0"/>
              </a:spcAft>
              <a:defRPr/>
            </a:pPr>
            <a:r>
              <a:rPr lang="en-US" dirty="0">
                <a:solidFill>
                  <a:schemeClr val="tx1">
                    <a:lumMod val="75000"/>
                    <a:lumOff val="25000"/>
                  </a:schemeClr>
                </a:solidFill>
              </a:rPr>
              <a:t>Unless your obstetrician instructs you otherwise, sex is safe throughout your pregnancy.</a:t>
            </a:r>
            <a:endParaRPr lang="en-US" dirty="0"/>
          </a:p>
          <a:p>
            <a:pPr marL="0" indent="0" eaLnBrk="1" fontAlgn="auto" hangingPunct="1">
              <a:spcBef>
                <a:spcPts val="600"/>
              </a:spcBef>
              <a:spcAft>
                <a:spcPts val="0"/>
              </a:spcAft>
              <a:buFont typeface="Arial" panose="020B0604020202020204" pitchFamily="34" charset="0"/>
              <a:buNone/>
              <a:defRPr/>
            </a:pPr>
            <a:r>
              <a:rPr lang="en-US" b="1" dirty="0">
                <a:solidFill>
                  <a:schemeClr val="tx1">
                    <a:lumMod val="75000"/>
                    <a:lumOff val="25000"/>
                  </a:schemeClr>
                </a:solidFill>
              </a:rPr>
              <a:t>Seat Belts?</a:t>
            </a:r>
          </a:p>
          <a:p>
            <a:pPr eaLnBrk="1" fontAlgn="auto" hangingPunct="1">
              <a:spcBef>
                <a:spcPts val="600"/>
              </a:spcBef>
              <a:spcAft>
                <a:spcPts val="0"/>
              </a:spcAft>
              <a:defRPr/>
            </a:pPr>
            <a:r>
              <a:rPr lang="en-US" dirty="0">
                <a:solidFill>
                  <a:schemeClr val="tx1">
                    <a:lumMod val="75000"/>
                    <a:lumOff val="25000"/>
                  </a:schemeClr>
                </a:solidFill>
              </a:rPr>
              <a:t>Seat belts (shoulder &amp; lap) are safety devices to protect you, place the lap belt under your belly, across your hips and thighs</a:t>
            </a:r>
            <a:r>
              <a:rPr lang="en-US" sz="2000" dirty="0">
                <a:solidFill>
                  <a:schemeClr val="tx1">
                    <a:lumMod val="75000"/>
                    <a:lumOff val="25000"/>
                  </a:schemeClr>
                </a:solidFill>
              </a:rPr>
              <a:t>. </a:t>
            </a:r>
          </a:p>
          <a:p>
            <a:pPr eaLnBrk="1" fontAlgn="auto" hangingPunct="1">
              <a:spcAft>
                <a:spcPts val="0"/>
              </a:spcAft>
              <a:defRPr/>
            </a:pPr>
            <a:endParaRPr lang="en-US" sz="1800" dirty="0">
              <a:solidFill>
                <a:schemeClr val="tx1">
                  <a:lumMod val="75000"/>
                  <a:lumOff val="25000"/>
                </a:schemeClr>
              </a:solidFill>
            </a:endParaRPr>
          </a:p>
          <a:p>
            <a:pPr eaLnBrk="1" fontAlgn="auto" hangingPunct="1">
              <a:spcAft>
                <a:spcPts val="0"/>
              </a:spcAft>
              <a:defRPr/>
            </a:pPr>
            <a:endParaRPr lang="en-US" sz="2000" dirty="0">
              <a:solidFill>
                <a:schemeClr val="tx1">
                  <a:lumMod val="75000"/>
                  <a:lumOff val="25000"/>
                </a:schemeClr>
              </a:solidFill>
            </a:endParaRPr>
          </a:p>
          <a:p>
            <a:pPr eaLnBrk="1" fontAlgn="auto" hangingPunct="1">
              <a:spcAft>
                <a:spcPts val="0"/>
              </a:spcAft>
              <a:defRPr/>
            </a:pPr>
            <a:endParaRPr lang="en-US" sz="2000"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endParaRPr lang="en-US" sz="2000" dirty="0">
              <a:solidFill>
                <a:schemeClr val="tx1">
                  <a:lumMod val="75000"/>
                  <a:lumOff val="25000"/>
                </a:schemeClr>
              </a:solidFill>
            </a:endParaRPr>
          </a:p>
          <a:p>
            <a:pPr eaLnBrk="1" fontAlgn="auto" hangingPunct="1">
              <a:spcAft>
                <a:spcPts val="0"/>
              </a:spcAft>
              <a:defRPr/>
            </a:pPr>
            <a:endParaRPr lang="en-US" sz="2000" dirty="0"/>
          </a:p>
        </p:txBody>
      </p:sp>
      <p:sp>
        <p:nvSpPr>
          <p:cNvPr id="4" name="Content Placeholder 3"/>
          <p:cNvSpPr>
            <a:spLocks noGrp="1"/>
          </p:cNvSpPr>
          <p:nvPr>
            <p:ph sz="half" idx="2"/>
          </p:nvPr>
        </p:nvSpPr>
        <p:spPr>
          <a:xfrm>
            <a:off x="4648200" y="1371600"/>
            <a:ext cx="4038600" cy="5257800"/>
          </a:xfrm>
        </p:spPr>
        <p:txBody>
          <a:bodyPr rtlCol="0">
            <a:normAutofit fontScale="62500" lnSpcReduction="20000"/>
          </a:bodyPr>
          <a:lstStyle/>
          <a:p>
            <a:pPr marL="0" indent="0" eaLnBrk="1" fontAlgn="auto" hangingPunct="1">
              <a:spcAft>
                <a:spcPts val="0"/>
              </a:spcAft>
              <a:buFont typeface="Arial" panose="020B0604020202020204" pitchFamily="34" charset="0"/>
              <a:buNone/>
              <a:defRPr/>
            </a:pPr>
            <a:r>
              <a:rPr lang="en-US" sz="2900" b="1" dirty="0">
                <a:solidFill>
                  <a:schemeClr val="tx1">
                    <a:lumMod val="75000"/>
                    <a:lumOff val="25000"/>
                  </a:schemeClr>
                </a:solidFill>
              </a:rPr>
              <a:t>Hair Color?</a:t>
            </a:r>
          </a:p>
          <a:p>
            <a:pPr eaLnBrk="1" fontAlgn="auto" hangingPunct="1">
              <a:spcAft>
                <a:spcPts val="0"/>
              </a:spcAft>
              <a:defRPr/>
            </a:pPr>
            <a:r>
              <a:rPr lang="en-US" sz="2900" dirty="0">
                <a:solidFill>
                  <a:schemeClr val="tx1">
                    <a:lumMod val="75000"/>
                    <a:lumOff val="25000"/>
                  </a:schemeClr>
                </a:solidFill>
              </a:rPr>
              <a:t>It is believed that hair dyes are most likely safe to use during pregnancy since very little is absorbed by the skin. It is advised to use a well ventilated area and inquire about chemicals if you are concerned. </a:t>
            </a:r>
          </a:p>
          <a:p>
            <a:pPr marL="0" indent="0" eaLnBrk="1" fontAlgn="auto" hangingPunct="1">
              <a:spcAft>
                <a:spcPts val="0"/>
              </a:spcAft>
              <a:buFont typeface="Arial" panose="020B0604020202020204" pitchFamily="34" charset="0"/>
              <a:buNone/>
              <a:defRPr/>
            </a:pPr>
            <a:r>
              <a:rPr lang="en-US" sz="2900" b="1" dirty="0">
                <a:solidFill>
                  <a:schemeClr val="tx1">
                    <a:lumMod val="75000"/>
                    <a:lumOff val="25000"/>
                  </a:schemeClr>
                </a:solidFill>
              </a:rPr>
              <a:t>Travel?</a:t>
            </a:r>
          </a:p>
          <a:p>
            <a:pPr eaLnBrk="1" fontAlgn="auto" hangingPunct="1">
              <a:spcAft>
                <a:spcPts val="0"/>
              </a:spcAft>
              <a:defRPr/>
            </a:pPr>
            <a:r>
              <a:rPr lang="en-US" sz="2900" dirty="0">
                <a:solidFill>
                  <a:schemeClr val="tx1">
                    <a:lumMod val="75000"/>
                    <a:lumOff val="25000"/>
                  </a:schemeClr>
                </a:solidFill>
              </a:rPr>
              <a:t>Travel is usually no risk to you or baby. However, you should not plan to travel long distances the last 4-6 weeks of pregnancy and may be restricted earlier if you have a high risk pregnancy. With recent </a:t>
            </a:r>
            <a:r>
              <a:rPr lang="en-US" sz="2900" dirty="0" err="1">
                <a:solidFill>
                  <a:schemeClr val="tx1">
                    <a:lumMod val="75000"/>
                    <a:lumOff val="25000"/>
                  </a:schemeClr>
                </a:solidFill>
              </a:rPr>
              <a:t>Covid</a:t>
            </a:r>
            <a:r>
              <a:rPr lang="en-US" sz="2900" dirty="0">
                <a:solidFill>
                  <a:schemeClr val="tx1">
                    <a:lumMod val="75000"/>
                    <a:lumOff val="25000"/>
                  </a:schemeClr>
                </a:solidFill>
              </a:rPr>
              <a:t>- 19 concerns, please check with the CDC for foreign travel recommendations. </a:t>
            </a:r>
          </a:p>
          <a:p>
            <a:pPr marL="0" indent="0" eaLnBrk="1" fontAlgn="auto" hangingPunct="1">
              <a:spcAft>
                <a:spcPts val="0"/>
              </a:spcAft>
              <a:buFont typeface="Arial" panose="020B0604020202020204" pitchFamily="34" charset="0"/>
              <a:buNone/>
              <a:defRPr/>
            </a:pPr>
            <a:endParaRPr lang="en-US" dirty="0">
              <a:solidFill>
                <a:schemeClr val="tx1">
                  <a:lumMod val="75000"/>
                  <a:lumOff val="25000"/>
                </a:schemeClr>
              </a:solidFill>
            </a:endParaRPr>
          </a:p>
        </p:txBody>
      </p:sp>
      <p:sp>
        <p:nvSpPr>
          <p:cNvPr id="26629"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043C1D-593C-4845-B62C-35B8ADCABBFA}"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Tree>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00200" y="4800600"/>
            <a:ext cx="5638800" cy="1295400"/>
          </a:xfrm>
        </p:spPr>
        <p:txBody>
          <a:bodyPr>
            <a:normAutofit/>
          </a:bodyPr>
          <a:lstStyle/>
          <a:p>
            <a:pPr eaLnBrk="1" hangingPunct="1"/>
            <a:r>
              <a:rPr lang="en-US" altLang="en-US" sz="2400"/>
              <a:t>For more information please visit our website at spokaneobgyn.com, or click </a:t>
            </a:r>
            <a:r>
              <a:rPr lang="en-US" altLang="en-US" sz="2400">
                <a:hlinkClick r:id="rId3"/>
              </a:rPr>
              <a:t>here</a:t>
            </a:r>
            <a:r>
              <a:rPr lang="en-US" altLang="en-US" sz="2400"/>
              <a:t>.</a:t>
            </a:r>
          </a:p>
        </p:txBody>
      </p:sp>
      <p:sp>
        <p:nvSpPr>
          <p:cNvPr id="28675"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E4F7DB0-ED8B-4BF3-AFF3-882BB4C81289}"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pic>
        <p:nvPicPr>
          <p:cNvPr id="28677"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150813"/>
            <a:ext cx="21812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1066800"/>
            <a:ext cx="8839200" cy="3619500"/>
          </a:xfrm>
          <a:prstGeom prst="rect">
            <a:avLst/>
          </a:prstGeom>
          <a:noFill/>
          <a:ln w="57150">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a:extLst>
              <a:ext uri="{FF2B5EF4-FFF2-40B4-BE49-F238E27FC236}">
                <a16:creationId xmlns:a16="http://schemas.microsoft.com/office/drawing/2014/main" id="{424AE5F8-E354-4257-970C-D517C301CF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89" t="12380" r="8242" b="36286"/>
          <a:stretch/>
        </p:blipFill>
        <p:spPr>
          <a:xfrm>
            <a:off x="266700" y="1194594"/>
            <a:ext cx="8610600" cy="3363912"/>
          </a:xfrm>
          <a:prstGeom prst="rect">
            <a:avLst/>
          </a:prstGeom>
        </p:spPr>
      </p:pic>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6600" b="1" dirty="0">
                <a:ln/>
                <a:solidFill>
                  <a:schemeClr val="accent3"/>
                </a:solidFill>
              </a:rPr>
              <a:t>Table of Contents</a:t>
            </a:r>
          </a:p>
        </p:txBody>
      </p:sp>
      <p:sp>
        <p:nvSpPr>
          <p:cNvPr id="3" name="Content Placeholder 2"/>
          <p:cNvSpPr>
            <a:spLocks noGrp="1"/>
          </p:cNvSpPr>
          <p:nvPr>
            <p:ph sz="half" idx="1"/>
          </p:nvPr>
        </p:nvSpPr>
        <p:spPr>
          <a:xfrm>
            <a:off x="457200" y="1600200"/>
            <a:ext cx="4038600" cy="5105400"/>
          </a:xfrm>
        </p:spPr>
        <p:txBody>
          <a:bodyPr rtlCol="0">
            <a:normAutofit/>
          </a:bodyPr>
          <a:lstStyle/>
          <a:p>
            <a:pPr marL="571500" indent="-571500" eaLnBrk="1" fontAlgn="auto" hangingPunct="1">
              <a:spcAft>
                <a:spcPts val="0"/>
              </a:spcAft>
              <a:buFont typeface="Arial" panose="020B0604020202020204" pitchFamily="34" charset="0"/>
              <a:buAutoNum type="romanUcPeriod"/>
              <a:defRPr/>
            </a:pPr>
            <a:r>
              <a:rPr lang="en-US" dirty="0">
                <a:solidFill>
                  <a:schemeClr val="tx1">
                    <a:lumMod val="75000"/>
                    <a:lumOff val="25000"/>
                  </a:schemeClr>
                </a:solidFill>
                <a:hlinkClick r:id="rId3" action="ppaction://hlinksldjump"/>
              </a:rPr>
              <a:t>Congratulations &amp; General Info</a:t>
            </a:r>
            <a:endParaRPr lang="en-US" dirty="0">
              <a:solidFill>
                <a:schemeClr val="tx1">
                  <a:lumMod val="75000"/>
                  <a:lumOff val="25000"/>
                </a:schemeClr>
              </a:solidFill>
            </a:endParaRPr>
          </a:p>
          <a:p>
            <a:pPr marL="571500" indent="-571500" eaLnBrk="1" fontAlgn="auto" hangingPunct="1">
              <a:spcAft>
                <a:spcPts val="0"/>
              </a:spcAft>
              <a:buFont typeface="Arial" panose="020B0604020202020204" pitchFamily="34" charset="0"/>
              <a:buAutoNum type="romanUcPeriod"/>
              <a:defRPr/>
            </a:pPr>
            <a:r>
              <a:rPr lang="en-US" dirty="0">
                <a:solidFill>
                  <a:schemeClr val="tx1">
                    <a:lumMod val="75000"/>
                    <a:lumOff val="25000"/>
                  </a:schemeClr>
                </a:solidFill>
                <a:hlinkClick r:id="rId4" action="ppaction://hlinksldjump"/>
              </a:rPr>
              <a:t>Outline of Care</a:t>
            </a:r>
            <a:endParaRPr lang="en-US"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III. Nutrition	  	</a:t>
            </a: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	</a:t>
            </a:r>
            <a:r>
              <a:rPr lang="en-US" sz="1800" dirty="0">
                <a:solidFill>
                  <a:schemeClr val="tx1">
                    <a:lumMod val="75000"/>
                    <a:lumOff val="25000"/>
                  </a:schemeClr>
                </a:solidFill>
              </a:rPr>
              <a:t>A.  </a:t>
            </a:r>
            <a:r>
              <a:rPr lang="en-US" sz="1800" dirty="0">
                <a:solidFill>
                  <a:schemeClr val="tx1">
                    <a:lumMod val="75000"/>
                    <a:lumOff val="25000"/>
                  </a:schemeClr>
                </a:solidFill>
                <a:hlinkClick r:id="rId5" action="ppaction://hlinksldjump"/>
              </a:rPr>
              <a:t>Diet During Pregnancy </a:t>
            </a:r>
            <a:endParaRPr lang="en-US" sz="1800"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US" sz="1800" dirty="0">
                <a:solidFill>
                  <a:schemeClr val="tx1">
                    <a:lumMod val="75000"/>
                    <a:lumOff val="25000"/>
                  </a:schemeClr>
                </a:solidFill>
              </a:rPr>
              <a:t>	B.  </a:t>
            </a:r>
            <a:r>
              <a:rPr lang="en-US" sz="1800" dirty="0">
                <a:solidFill>
                  <a:schemeClr val="tx1">
                    <a:lumMod val="75000"/>
                    <a:lumOff val="25000"/>
                  </a:schemeClr>
                </a:solidFill>
                <a:hlinkClick r:id="rId6" action="ppaction://hlinksldjump"/>
              </a:rPr>
              <a:t>Fish Consumption</a:t>
            </a:r>
            <a:endParaRPr lang="en-US" sz="1800"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US" sz="1800" dirty="0">
                <a:solidFill>
                  <a:schemeClr val="tx1">
                    <a:lumMod val="75000"/>
                    <a:lumOff val="25000"/>
                  </a:schemeClr>
                </a:solidFill>
              </a:rPr>
              <a:t>	C.  </a:t>
            </a:r>
            <a:r>
              <a:rPr lang="en-US" sz="1800" dirty="0">
                <a:solidFill>
                  <a:schemeClr val="tx1">
                    <a:lumMod val="75000"/>
                    <a:lumOff val="25000"/>
                  </a:schemeClr>
                </a:solidFill>
                <a:hlinkClick r:id="rId7" action="ppaction://hlinksldjump"/>
              </a:rPr>
              <a:t>Listeriosis</a:t>
            </a:r>
            <a:endParaRPr lang="en-US" sz="1800"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IV.  </a:t>
            </a:r>
            <a:r>
              <a:rPr lang="en-US" dirty="0">
                <a:solidFill>
                  <a:schemeClr val="tx1">
                    <a:lumMod val="75000"/>
                    <a:lumOff val="25000"/>
                  </a:schemeClr>
                </a:solidFill>
                <a:hlinkClick r:id="rId8" action="ppaction://hlinksldjump"/>
              </a:rPr>
              <a:t>Food Safety</a:t>
            </a:r>
            <a:endParaRPr lang="en-US"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V. </a:t>
            </a:r>
            <a:r>
              <a:rPr lang="en-US" dirty="0">
                <a:solidFill>
                  <a:schemeClr val="tx1">
                    <a:lumMod val="75000"/>
                    <a:lumOff val="25000"/>
                  </a:schemeClr>
                </a:solidFill>
                <a:hlinkClick r:id="rId9" action="ppaction://hlinksldjump"/>
              </a:rPr>
              <a:t>Exercise</a:t>
            </a:r>
            <a:endParaRPr lang="en-US"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VI. </a:t>
            </a:r>
            <a:r>
              <a:rPr lang="en-US" dirty="0">
                <a:solidFill>
                  <a:schemeClr val="tx1">
                    <a:lumMod val="75000"/>
                    <a:lumOff val="25000"/>
                  </a:schemeClr>
                </a:solidFill>
                <a:hlinkClick r:id="rId10" action="ppaction://hlinksldjump"/>
              </a:rPr>
              <a:t>Immunizations</a:t>
            </a:r>
            <a:endParaRPr lang="en-US" dirty="0">
              <a:solidFill>
                <a:schemeClr val="tx1">
                  <a:lumMod val="75000"/>
                  <a:lumOff val="25000"/>
                </a:schemeClr>
              </a:solidFill>
            </a:endParaRPr>
          </a:p>
        </p:txBody>
      </p:sp>
      <p:sp>
        <p:nvSpPr>
          <p:cNvPr id="4" name="Content Placeholder 3"/>
          <p:cNvSpPr>
            <a:spLocks noGrp="1"/>
          </p:cNvSpPr>
          <p:nvPr>
            <p:ph sz="half" idx="2"/>
          </p:nvPr>
        </p:nvSpPr>
        <p:spPr>
          <a:xfrm>
            <a:off x="4648200" y="1600200"/>
            <a:ext cx="4038600" cy="5105400"/>
          </a:xfrm>
        </p:spPr>
        <p:txBody>
          <a:bodyPr rtlCol="0">
            <a:normAutofit/>
          </a:bodyPr>
          <a:lstStyle/>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VII. </a:t>
            </a:r>
            <a:r>
              <a:rPr lang="en-US" dirty="0">
                <a:solidFill>
                  <a:schemeClr val="tx1">
                    <a:lumMod val="75000"/>
                    <a:lumOff val="25000"/>
                  </a:schemeClr>
                </a:solidFill>
                <a:hlinkClick r:id="rId10" action="ppaction://hlinksldjump"/>
              </a:rPr>
              <a:t>Bleeding</a:t>
            </a:r>
            <a:endParaRPr lang="en-US"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VIII. Medications</a:t>
            </a: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	</a:t>
            </a:r>
            <a:r>
              <a:rPr lang="en-US" sz="1800" dirty="0">
                <a:solidFill>
                  <a:schemeClr val="tx1">
                    <a:lumMod val="75000"/>
                    <a:lumOff val="25000"/>
                  </a:schemeClr>
                </a:solidFill>
              </a:rPr>
              <a:t>A. </a:t>
            </a:r>
            <a:r>
              <a:rPr lang="en-US" sz="1800" dirty="0">
                <a:solidFill>
                  <a:schemeClr val="tx1">
                    <a:lumMod val="75000"/>
                    <a:lumOff val="25000"/>
                  </a:schemeClr>
                </a:solidFill>
                <a:hlinkClick r:id="rId11" action="ppaction://hlinksldjump"/>
              </a:rPr>
              <a:t>OTC Medications</a:t>
            </a:r>
            <a:endParaRPr lang="en-US" sz="1800"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US" sz="1800" dirty="0">
                <a:solidFill>
                  <a:schemeClr val="tx1">
                    <a:lumMod val="75000"/>
                    <a:lumOff val="25000"/>
                  </a:schemeClr>
                </a:solidFill>
              </a:rPr>
              <a:t>	B. </a:t>
            </a:r>
            <a:r>
              <a:rPr lang="en-US" sz="1800" dirty="0">
                <a:solidFill>
                  <a:schemeClr val="tx1">
                    <a:lumMod val="75000"/>
                    <a:lumOff val="25000"/>
                  </a:schemeClr>
                </a:solidFill>
                <a:hlinkClick r:id="rId12" action="ppaction://hlinksldjump"/>
              </a:rPr>
              <a:t>Medications to Avoid</a:t>
            </a:r>
            <a:endParaRPr lang="en-US" sz="1800"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US" sz="1800" dirty="0">
                <a:solidFill>
                  <a:schemeClr val="tx1">
                    <a:lumMod val="75000"/>
                    <a:lumOff val="25000"/>
                  </a:schemeClr>
                </a:solidFill>
              </a:rPr>
              <a:t>	C. </a:t>
            </a:r>
            <a:r>
              <a:rPr lang="en-US" sz="1800" dirty="0">
                <a:solidFill>
                  <a:schemeClr val="tx1">
                    <a:lumMod val="75000"/>
                    <a:lumOff val="25000"/>
                  </a:schemeClr>
                </a:solidFill>
                <a:hlinkClick r:id="rId13" action="ppaction://hlinksldjump"/>
              </a:rPr>
              <a:t>Herbal Tips</a:t>
            </a:r>
            <a:endParaRPr lang="en-US" sz="1800" dirty="0">
              <a:solidFill>
                <a:schemeClr val="tx1">
                  <a:lumMod val="75000"/>
                  <a:lumOff val="25000"/>
                </a:schemeClr>
              </a:solidFill>
            </a:endParaRPr>
          </a:p>
          <a:p>
            <a:pPr marL="571500" indent="-571500" eaLnBrk="1" fontAlgn="auto" hangingPunct="1">
              <a:spcAft>
                <a:spcPts val="0"/>
              </a:spcAft>
              <a:buFont typeface="Arial" panose="020B0604020202020204" pitchFamily="34" charset="0"/>
              <a:buAutoNum type="romanUcPeriod" startAt="10"/>
              <a:defRPr/>
            </a:pPr>
            <a:r>
              <a:rPr lang="en-US" dirty="0">
                <a:solidFill>
                  <a:schemeClr val="tx1">
                    <a:lumMod val="75000"/>
                    <a:lumOff val="25000"/>
                  </a:schemeClr>
                </a:solidFill>
                <a:hlinkClick r:id="rId14" action="ppaction://hlinksldjump"/>
              </a:rPr>
              <a:t>Optional Prenatal Risk Screening</a:t>
            </a:r>
            <a:endParaRPr lang="en-US" dirty="0">
              <a:solidFill>
                <a:schemeClr val="tx1">
                  <a:lumMod val="75000"/>
                  <a:lumOff val="25000"/>
                </a:schemeClr>
              </a:solidFill>
            </a:endParaRPr>
          </a:p>
          <a:p>
            <a:pPr marL="571500" indent="-571500" eaLnBrk="1" fontAlgn="auto" hangingPunct="1">
              <a:spcAft>
                <a:spcPts val="0"/>
              </a:spcAft>
              <a:buFont typeface="Arial" panose="020B0604020202020204" pitchFamily="34" charset="0"/>
              <a:buAutoNum type="romanUcPeriod" startAt="10"/>
              <a:defRPr/>
            </a:pPr>
            <a:r>
              <a:rPr lang="en-US" dirty="0">
                <a:solidFill>
                  <a:schemeClr val="tx1">
                    <a:lumMod val="75000"/>
                    <a:lumOff val="25000"/>
                  </a:schemeClr>
                </a:solidFill>
                <a:hlinkClick r:id="rId15" action="ppaction://hlinksldjump"/>
              </a:rPr>
              <a:t>The First Trimester</a:t>
            </a:r>
            <a:endParaRPr lang="en-US" dirty="0">
              <a:solidFill>
                <a:schemeClr val="tx1">
                  <a:lumMod val="75000"/>
                  <a:lumOff val="25000"/>
                </a:schemeClr>
              </a:solidFill>
            </a:endParaRPr>
          </a:p>
          <a:p>
            <a:pPr marL="571500" indent="-571500" eaLnBrk="1" fontAlgn="auto" hangingPunct="1">
              <a:spcAft>
                <a:spcPts val="0"/>
              </a:spcAft>
              <a:buFont typeface="Arial" panose="020B0604020202020204" pitchFamily="34" charset="0"/>
              <a:buAutoNum type="romanUcPeriod" startAt="10"/>
              <a:defRPr/>
            </a:pPr>
            <a:r>
              <a:rPr lang="en-US" dirty="0">
                <a:solidFill>
                  <a:schemeClr val="tx1">
                    <a:lumMod val="75000"/>
                    <a:lumOff val="25000"/>
                  </a:schemeClr>
                </a:solidFill>
                <a:hlinkClick r:id="rId16" action="ppaction://hlinksldjump"/>
              </a:rPr>
              <a:t>Frequently Asked Questions</a:t>
            </a:r>
            <a:endParaRPr lang="en-US" dirty="0">
              <a:solidFill>
                <a:schemeClr val="tx1">
                  <a:lumMod val="75000"/>
                  <a:lumOff val="25000"/>
                </a:schemeClr>
              </a:solidFill>
            </a:endParaRPr>
          </a:p>
        </p:txBody>
      </p:sp>
      <p:sp>
        <p:nvSpPr>
          <p:cNvPr id="5125"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1BA14A-949A-414B-93F3-7D51F9A4BDBD}" type="slidenum">
              <a:rPr lang="en-US" altLang="en-US" sz="1200" smtClean="0">
                <a:solidFill>
                  <a:srgbClr val="898989"/>
                </a:solidFill>
              </a:rPr>
              <a:pPr>
                <a:spcBef>
                  <a:spcPct val="0"/>
                </a:spcBef>
                <a:buFontTx/>
                <a:buNone/>
              </a:pPr>
              <a:t>3</a:t>
            </a:fld>
            <a:endParaRPr lang="en-US" altLang="en-US" sz="1200">
              <a:solidFill>
                <a:srgbClr val="898989"/>
              </a:solidFill>
            </a:endParaRPr>
          </a:p>
        </p:txBody>
      </p:sp>
    </p:spTree>
  </p:cSld>
  <p:clrMapOvr>
    <a:masterClrMapping/>
  </p:clrMapOvr>
  <p:transition spd="slow">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6600" b="1" dirty="0">
                <a:ln/>
                <a:solidFill>
                  <a:schemeClr val="accent3"/>
                </a:solidFill>
              </a:rPr>
              <a:t>Congratulations! </a:t>
            </a:r>
          </a:p>
        </p:txBody>
      </p:sp>
      <p:sp>
        <p:nvSpPr>
          <p:cNvPr id="3" name="Content Placeholder 2"/>
          <p:cNvSpPr>
            <a:spLocks noGrp="1"/>
          </p:cNvSpPr>
          <p:nvPr>
            <p:ph idx="1"/>
          </p:nvPr>
        </p:nvSpPr>
        <p:spPr>
          <a:xfrm>
            <a:off x="457200" y="1600200"/>
            <a:ext cx="8229600" cy="4419600"/>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sz="3600" b="1" i="1" dirty="0">
                <a:solidFill>
                  <a:schemeClr val="tx1">
                    <a:lumMod val="75000"/>
                    <a:lumOff val="25000"/>
                  </a:schemeClr>
                </a:solidFill>
              </a:rPr>
              <a:t>Thank you for trusting us with the care of your pregnancy</a:t>
            </a:r>
            <a:r>
              <a:rPr lang="en-US" sz="3400" b="1" i="1" dirty="0">
                <a:solidFill>
                  <a:schemeClr val="tx1">
                    <a:lumMod val="75000"/>
                    <a:lumOff val="25000"/>
                  </a:schemeClr>
                </a:solidFill>
              </a:rPr>
              <a:t>. </a:t>
            </a: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We have a team of board certified physicians, and physicians assistants, who are committed to providing you with the best personalized care possible during your pregnancy. </a:t>
            </a:r>
          </a:p>
          <a:p>
            <a:pPr marL="0" indent="0" eaLnBrk="1" fontAlgn="auto" hangingPunct="1">
              <a:spcAft>
                <a:spcPts val="0"/>
              </a:spcAft>
              <a:buFont typeface="Arial" panose="020B0604020202020204" pitchFamily="34" charset="0"/>
              <a:buNone/>
              <a:defRPr/>
            </a:pPr>
            <a:r>
              <a:rPr lang="en-US" sz="2000" dirty="0">
                <a:solidFill>
                  <a:schemeClr val="tx1">
                    <a:lumMod val="75000"/>
                    <a:lumOff val="25000"/>
                  </a:schemeClr>
                </a:solidFill>
              </a:rPr>
              <a:t>*Visit our website for photos and bios of the providers, click </a:t>
            </a:r>
            <a:r>
              <a:rPr lang="en-US" sz="2000" dirty="0">
                <a:solidFill>
                  <a:schemeClr val="tx1">
                    <a:lumMod val="75000"/>
                    <a:lumOff val="25000"/>
                  </a:schemeClr>
                </a:solidFill>
                <a:hlinkClick r:id="rId2"/>
              </a:rPr>
              <a:t>here</a:t>
            </a:r>
            <a:r>
              <a:rPr lang="en-US" sz="2000" dirty="0">
                <a:solidFill>
                  <a:schemeClr val="tx1">
                    <a:lumMod val="75000"/>
                    <a:lumOff val="25000"/>
                  </a:schemeClr>
                </a:solidFill>
              </a:rPr>
              <a:t>.</a:t>
            </a: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When it comes time for delivery, the physician on call from our office will perform the delivery. If you are having a scheduled Cesarean Section, you can choose a provider and we will do our best to accommodate you. You may choose to deliver at Sacred Heart Medical Center or Deaconess Hospital. Be sure to pre-register with the hospital of your choice about 6 weeks before your expected delivery. </a:t>
            </a:r>
          </a:p>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At your next appointment we will review your maternity insurance benefits and answer any questions you may have. We will estimate your cost and create a monthly payment plan; so that balances will be paid prior to delivery. </a:t>
            </a:r>
          </a:p>
        </p:txBody>
      </p:sp>
      <p:sp>
        <p:nvSpPr>
          <p:cNvPr id="717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E72081-DC84-4B71-9ED6-9FEC6D68EC95}" type="slidenum">
              <a:rPr lang="en-US" altLang="en-US" sz="1200" smtClean="0">
                <a:solidFill>
                  <a:srgbClr val="898989"/>
                </a:solidFill>
              </a:rPr>
              <a:pPr>
                <a:spcBef>
                  <a:spcPct val="0"/>
                </a:spcBef>
                <a:buFontTx/>
                <a:buNone/>
              </a:pPr>
              <a:t>4</a:t>
            </a:fld>
            <a:endParaRPr lang="en-US" altLang="en-US" sz="1200">
              <a:solidFill>
                <a:srgbClr val="898989"/>
              </a:solidFill>
            </a:endParaRPr>
          </a:p>
        </p:txBody>
      </p:sp>
      <p:pic>
        <p:nvPicPr>
          <p:cNvPr id="1026" name="Picture 2" descr="C:\Users\mjrettig\AppData\Local\Microsoft\Windows\Temporary Internet Files\Content.IE5\XWXB96C3\large-Party-balloons-two-0-12833[1].gif"/>
          <p:cNvPicPr>
            <a:picLocks noChangeAspect="1" noChangeArrowheads="1"/>
          </p:cNvPicPr>
          <p:nvPr/>
        </p:nvPicPr>
        <p:blipFill>
          <a:blip r:embed="rId3" cstate="print">
            <a:duotone>
              <a:prstClr val="black"/>
              <a:srgbClr val="99FF33">
                <a:tint val="45000"/>
                <a:satMod val="400000"/>
              </a:srgbClr>
            </a:duotone>
          </a:blip>
          <a:srcRect/>
          <a:stretch>
            <a:fillRect/>
          </a:stretch>
        </p:blipFill>
        <p:spPr bwMode="auto">
          <a:xfrm flipH="1">
            <a:off x="7848599" y="152400"/>
            <a:ext cx="1155833" cy="1981200"/>
          </a:xfrm>
          <a:prstGeom prst="rect">
            <a:avLst/>
          </a:prstGeom>
          <a:noFill/>
        </p:spPr>
      </p:pic>
      <p:pic>
        <p:nvPicPr>
          <p:cNvPr id="7174" name="Picture 3" descr="C:\Users\mjrettig\AppData\Local\Microsoft\Windows\Temporary Internet Files\Content.IE5\OAXCQWPM\large-Party-balloons-two-66.6-12833[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31763"/>
            <a:ext cx="1116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2541"/>
            <a:ext cx="6347714" cy="1320800"/>
          </a:xfrm>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6600" b="1" dirty="0">
                <a:ln/>
                <a:solidFill>
                  <a:schemeClr val="accent3"/>
                </a:solidFill>
              </a:rPr>
              <a:t>Outline of Care</a:t>
            </a:r>
          </a:p>
        </p:txBody>
      </p:sp>
      <p:sp>
        <p:nvSpPr>
          <p:cNvPr id="5" name="Content Placeholder 4">
            <a:extLst>
              <a:ext uri="{FF2B5EF4-FFF2-40B4-BE49-F238E27FC236}">
                <a16:creationId xmlns:a16="http://schemas.microsoft.com/office/drawing/2014/main" id="{B5339980-1C29-4BE2-9A7E-518D08D4C285}"/>
              </a:ext>
            </a:extLst>
          </p:cNvPr>
          <p:cNvSpPr>
            <a:spLocks noGrp="1"/>
          </p:cNvSpPr>
          <p:nvPr>
            <p:ph sz="half" idx="1"/>
          </p:nvPr>
        </p:nvSpPr>
        <p:spPr>
          <a:xfrm>
            <a:off x="609600" y="1524000"/>
            <a:ext cx="3733800" cy="4517361"/>
          </a:xfrm>
        </p:spPr>
        <p:txBody>
          <a:bodyPr>
            <a:normAutofit fontScale="25000" lnSpcReduction="20000"/>
          </a:bodyPr>
          <a:lstStyle/>
          <a:p>
            <a:pPr>
              <a:lnSpc>
                <a:spcPct val="120000"/>
              </a:lnSpc>
              <a:spcBef>
                <a:spcPts val="600"/>
              </a:spcBef>
            </a:pPr>
            <a:r>
              <a:rPr lang="en-US" sz="6400" b="1" dirty="0"/>
              <a:t>First Trimester</a:t>
            </a:r>
          </a:p>
          <a:p>
            <a:pPr lvl="1">
              <a:lnSpc>
                <a:spcPct val="120000"/>
              </a:lnSpc>
              <a:spcBef>
                <a:spcPts val="600"/>
              </a:spcBef>
            </a:pPr>
            <a:r>
              <a:rPr lang="en-US" sz="5600" dirty="0"/>
              <a:t> 6-8 weeks:</a:t>
            </a:r>
          </a:p>
          <a:p>
            <a:pPr lvl="2">
              <a:lnSpc>
                <a:spcPct val="120000"/>
              </a:lnSpc>
              <a:spcBef>
                <a:spcPts val="600"/>
              </a:spcBef>
            </a:pPr>
            <a:r>
              <a:rPr lang="en-US" sz="5600" dirty="0"/>
              <a:t>Prenatal Labs</a:t>
            </a:r>
          </a:p>
          <a:p>
            <a:pPr lvl="2">
              <a:lnSpc>
                <a:spcPct val="120000"/>
              </a:lnSpc>
              <a:spcBef>
                <a:spcPts val="600"/>
              </a:spcBef>
            </a:pPr>
            <a:r>
              <a:rPr lang="en-US" sz="5600" dirty="0"/>
              <a:t>Review medical history </a:t>
            </a:r>
          </a:p>
          <a:p>
            <a:pPr lvl="2">
              <a:lnSpc>
                <a:spcPct val="120000"/>
              </a:lnSpc>
              <a:spcBef>
                <a:spcPts val="600"/>
              </a:spcBef>
            </a:pPr>
            <a:r>
              <a:rPr lang="en-US" sz="5600" dirty="0"/>
              <a:t>Full physical exam</a:t>
            </a:r>
          </a:p>
          <a:p>
            <a:pPr lvl="1">
              <a:lnSpc>
                <a:spcPct val="120000"/>
              </a:lnSpc>
              <a:spcBef>
                <a:spcPts val="600"/>
              </a:spcBef>
            </a:pPr>
            <a:r>
              <a:rPr lang="en-US" sz="5600" dirty="0"/>
              <a:t>11-13 weeks</a:t>
            </a:r>
          </a:p>
          <a:p>
            <a:pPr lvl="2">
              <a:lnSpc>
                <a:spcPct val="120000"/>
              </a:lnSpc>
              <a:spcBef>
                <a:spcPts val="600"/>
              </a:spcBef>
            </a:pPr>
            <a:r>
              <a:rPr lang="en-US" sz="5600" dirty="0"/>
              <a:t>Optional screening for down syndrome and spina bifida</a:t>
            </a:r>
          </a:p>
          <a:p>
            <a:pPr lvl="1">
              <a:lnSpc>
                <a:spcPct val="120000"/>
              </a:lnSpc>
              <a:spcBef>
                <a:spcPts val="600"/>
              </a:spcBef>
            </a:pPr>
            <a:endParaRPr lang="en-US" sz="5600" dirty="0"/>
          </a:p>
          <a:p>
            <a:pPr>
              <a:lnSpc>
                <a:spcPct val="120000"/>
              </a:lnSpc>
              <a:spcBef>
                <a:spcPts val="600"/>
              </a:spcBef>
            </a:pPr>
            <a:r>
              <a:rPr lang="en-US" sz="6400" b="1" dirty="0"/>
              <a:t>Second Trimester</a:t>
            </a:r>
          </a:p>
          <a:p>
            <a:pPr lvl="1">
              <a:lnSpc>
                <a:spcPct val="120000"/>
              </a:lnSpc>
              <a:spcBef>
                <a:spcPts val="600"/>
              </a:spcBef>
            </a:pPr>
            <a:r>
              <a:rPr lang="en-US" sz="5600" dirty="0"/>
              <a:t>20 weeks</a:t>
            </a:r>
          </a:p>
          <a:p>
            <a:pPr lvl="2">
              <a:lnSpc>
                <a:spcPct val="120000"/>
              </a:lnSpc>
              <a:spcBef>
                <a:spcPts val="600"/>
              </a:spcBef>
            </a:pPr>
            <a:r>
              <a:rPr lang="en-US" sz="5600" dirty="0"/>
              <a:t>Fetal Anatomy Ultrasound</a:t>
            </a:r>
          </a:p>
          <a:p>
            <a:pPr lvl="1">
              <a:lnSpc>
                <a:spcPct val="120000"/>
              </a:lnSpc>
              <a:spcBef>
                <a:spcPts val="600"/>
              </a:spcBef>
            </a:pPr>
            <a:r>
              <a:rPr lang="en-US" sz="5600" dirty="0"/>
              <a:t>28 week</a:t>
            </a:r>
          </a:p>
          <a:p>
            <a:pPr lvl="2">
              <a:lnSpc>
                <a:spcPct val="120000"/>
              </a:lnSpc>
              <a:spcBef>
                <a:spcPts val="600"/>
              </a:spcBef>
            </a:pPr>
            <a:r>
              <a:rPr lang="en-US" sz="5600" dirty="0"/>
              <a:t>Gestational Diabetes Screening</a:t>
            </a:r>
          </a:p>
          <a:p>
            <a:pPr lvl="2">
              <a:lnSpc>
                <a:spcPct val="120000"/>
              </a:lnSpc>
              <a:spcBef>
                <a:spcPts val="600"/>
              </a:spcBef>
            </a:pPr>
            <a:r>
              <a:rPr lang="en-US" sz="5600" dirty="0"/>
              <a:t>Screening for Anemia</a:t>
            </a:r>
          </a:p>
          <a:p>
            <a:pPr lvl="2">
              <a:lnSpc>
                <a:spcPct val="120000"/>
              </a:lnSpc>
              <a:spcBef>
                <a:spcPts val="600"/>
              </a:spcBef>
            </a:pPr>
            <a:r>
              <a:rPr lang="en-US" sz="5600" dirty="0"/>
              <a:t>Rhogam Immunization (if needed</a:t>
            </a:r>
            <a:r>
              <a:rPr lang="en-US" sz="3600" dirty="0"/>
              <a:t>)</a:t>
            </a:r>
          </a:p>
          <a:p>
            <a:pPr lvl="1">
              <a:lnSpc>
                <a:spcPct val="120000"/>
              </a:lnSpc>
            </a:pPr>
            <a:endParaRPr lang="en-US" dirty="0"/>
          </a:p>
          <a:p>
            <a:pPr lvl="1"/>
            <a:endParaRPr lang="en-US" dirty="0"/>
          </a:p>
        </p:txBody>
      </p:sp>
      <p:sp>
        <p:nvSpPr>
          <p:cNvPr id="11" name="Content Placeholder 10">
            <a:extLst>
              <a:ext uri="{FF2B5EF4-FFF2-40B4-BE49-F238E27FC236}">
                <a16:creationId xmlns:a16="http://schemas.microsoft.com/office/drawing/2014/main" id="{E6C6782F-2634-4D0B-AB48-9F82A7918F7E}"/>
              </a:ext>
            </a:extLst>
          </p:cNvPr>
          <p:cNvSpPr>
            <a:spLocks noGrp="1"/>
          </p:cNvSpPr>
          <p:nvPr>
            <p:ph sz="half" idx="2"/>
          </p:nvPr>
        </p:nvSpPr>
        <p:spPr>
          <a:xfrm>
            <a:off x="4162425" y="1524000"/>
            <a:ext cx="3381375" cy="4517363"/>
          </a:xfrm>
        </p:spPr>
        <p:txBody>
          <a:bodyPr>
            <a:normAutofit fontScale="25000" lnSpcReduction="20000"/>
          </a:bodyPr>
          <a:lstStyle/>
          <a:p>
            <a:r>
              <a:rPr lang="en-US" sz="6400" b="1" dirty="0"/>
              <a:t>Third Trimester</a:t>
            </a:r>
          </a:p>
          <a:p>
            <a:pPr lvl="1"/>
            <a:r>
              <a:rPr lang="en-US" sz="5600" dirty="0"/>
              <a:t>32 weeks</a:t>
            </a:r>
          </a:p>
          <a:p>
            <a:pPr lvl="2"/>
            <a:r>
              <a:rPr lang="en-US" sz="5600" dirty="0"/>
              <a:t>Whooping Cough vaccination (DTAP)</a:t>
            </a:r>
          </a:p>
          <a:p>
            <a:pPr lvl="2"/>
            <a:r>
              <a:rPr lang="en-US" sz="5600" dirty="0"/>
              <a:t>Labor and Delivery options discussed</a:t>
            </a:r>
          </a:p>
          <a:p>
            <a:pPr lvl="2"/>
            <a:r>
              <a:rPr lang="en-US" sz="5600" dirty="0"/>
              <a:t>Anesthesia information</a:t>
            </a:r>
          </a:p>
          <a:p>
            <a:pPr lvl="2"/>
            <a:endParaRPr lang="en-US" sz="5600" dirty="0"/>
          </a:p>
          <a:p>
            <a:pPr lvl="1"/>
            <a:r>
              <a:rPr lang="en-US" sz="5600" dirty="0"/>
              <a:t>36 weeks</a:t>
            </a:r>
          </a:p>
          <a:p>
            <a:pPr lvl="2"/>
            <a:r>
              <a:rPr lang="en-US" sz="5600" dirty="0"/>
              <a:t>Registration at Delivering Hospital</a:t>
            </a:r>
          </a:p>
          <a:p>
            <a:pPr lvl="2"/>
            <a:r>
              <a:rPr lang="en-US" sz="5600" dirty="0"/>
              <a:t>Testing for Group B Strep</a:t>
            </a:r>
          </a:p>
          <a:p>
            <a:pPr lvl="1"/>
            <a:endParaRPr lang="en-US" sz="5600" dirty="0">
              <a:cs typeface="Aharoni" panose="02010803020104030203" pitchFamily="2" charset="-79"/>
            </a:endParaRPr>
          </a:p>
          <a:p>
            <a:pPr lvl="1"/>
            <a:endParaRPr lang="en-US" dirty="0"/>
          </a:p>
        </p:txBody>
      </p:sp>
      <p:sp>
        <p:nvSpPr>
          <p:cNvPr id="819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4E24B7-8F02-4981-A8A1-D895C558D7F5}"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
        <p:nvSpPr>
          <p:cNvPr id="8196" name="Rectangle 1"/>
          <p:cNvSpPr>
            <a:spLocks noChangeArrowheads="1"/>
          </p:cNvSpPr>
          <p:nvPr/>
        </p:nvSpPr>
        <p:spPr bwMode="auto">
          <a:xfrm>
            <a:off x="1457325" y="25066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6000" b="1" dirty="0">
                <a:ln/>
                <a:solidFill>
                  <a:schemeClr val="accent3"/>
                </a:solidFill>
              </a:rPr>
              <a:t>Diet During Pregnancy</a:t>
            </a:r>
          </a:p>
        </p:txBody>
      </p:sp>
      <p:sp>
        <p:nvSpPr>
          <p:cNvPr id="3" name="Content Placeholder 2"/>
          <p:cNvSpPr>
            <a:spLocks noGrp="1"/>
          </p:cNvSpPr>
          <p:nvPr>
            <p:ph idx="1"/>
          </p:nvPr>
        </p:nvSpPr>
        <p:spPr>
          <a:xfrm>
            <a:off x="457200" y="2438400"/>
            <a:ext cx="8229600" cy="3429000"/>
          </a:xfrm>
        </p:spPr>
        <p:txBody>
          <a:bodyPr rtlCol="0">
            <a:normAutofit/>
          </a:bodyPr>
          <a:lstStyle/>
          <a:p>
            <a:pPr marL="0" indent="0" eaLnBrk="1" fontAlgn="auto" hangingPunct="1">
              <a:spcAft>
                <a:spcPts val="0"/>
              </a:spcAft>
              <a:buFont typeface="Arial" panose="020B0604020202020204" pitchFamily="34" charset="0"/>
              <a:buNone/>
              <a:defRPr/>
            </a:pPr>
            <a:r>
              <a:rPr lang="en-US" dirty="0">
                <a:solidFill>
                  <a:schemeClr val="tx1">
                    <a:lumMod val="75000"/>
                    <a:lumOff val="25000"/>
                  </a:schemeClr>
                </a:solidFill>
              </a:rPr>
              <a:t>The best diet for you and your baby includes lots of fruits, vegetables and whole grains, some low fat dairy products and a few sources of protein such as meat, fish, eggs, or dried peas or beans. </a:t>
            </a:r>
          </a:p>
          <a:p>
            <a:pPr eaLnBrk="1" fontAlgn="auto" hangingPunct="1">
              <a:spcAft>
                <a:spcPts val="0"/>
              </a:spcAft>
              <a:defRPr/>
            </a:pPr>
            <a:r>
              <a:rPr lang="en-US" dirty="0">
                <a:solidFill>
                  <a:schemeClr val="tx1">
                    <a:lumMod val="75000"/>
                    <a:lumOff val="25000"/>
                  </a:schemeClr>
                </a:solidFill>
              </a:rPr>
              <a:t>Aim for a high protein diet , approx. 80 grams a day. </a:t>
            </a:r>
          </a:p>
          <a:p>
            <a:pPr eaLnBrk="1" fontAlgn="auto" hangingPunct="1">
              <a:spcAft>
                <a:spcPts val="0"/>
              </a:spcAft>
              <a:defRPr/>
            </a:pPr>
            <a:r>
              <a:rPr lang="en-US" dirty="0">
                <a:solidFill>
                  <a:schemeClr val="tx1">
                    <a:lumMod val="75000"/>
                    <a:lumOff val="25000"/>
                  </a:schemeClr>
                </a:solidFill>
              </a:rPr>
              <a:t>Eat four servings of fruits and vegetables daily.</a:t>
            </a:r>
          </a:p>
          <a:p>
            <a:pPr eaLnBrk="1" fontAlgn="auto" hangingPunct="1">
              <a:spcAft>
                <a:spcPts val="0"/>
              </a:spcAft>
              <a:defRPr/>
            </a:pPr>
            <a:r>
              <a:rPr lang="en-US" dirty="0">
                <a:solidFill>
                  <a:schemeClr val="tx1">
                    <a:lumMod val="75000"/>
                    <a:lumOff val="25000"/>
                  </a:schemeClr>
                </a:solidFill>
              </a:rPr>
              <a:t>Limit refined sugars and white flour products. Whole grain products have more vitamins and fiber and are a better choice.</a:t>
            </a:r>
          </a:p>
          <a:p>
            <a:pPr marL="0" indent="0" eaLnBrk="1" fontAlgn="auto" hangingPunct="1">
              <a:spcAft>
                <a:spcPts val="0"/>
              </a:spcAft>
              <a:buFont typeface="Arial" panose="020B0604020202020204" pitchFamily="34" charset="0"/>
              <a:buNone/>
              <a:defRPr/>
            </a:pPr>
            <a:endParaRPr lang="en-US" dirty="0">
              <a:solidFill>
                <a:schemeClr val="tx1">
                  <a:lumMod val="75000"/>
                  <a:lumOff val="25000"/>
                </a:schemeClr>
              </a:solidFill>
            </a:endParaRPr>
          </a:p>
          <a:p>
            <a:pPr eaLnBrk="1" fontAlgn="auto" hangingPunct="1">
              <a:spcAft>
                <a:spcPts val="0"/>
              </a:spcAft>
              <a:defRPr/>
            </a:pPr>
            <a:endParaRPr lang="en-US"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endParaRPr lang="en-US" dirty="0"/>
          </a:p>
        </p:txBody>
      </p:sp>
      <p:sp>
        <p:nvSpPr>
          <p:cNvPr id="922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761A46-C132-45E4-9378-E2FBC95B70C0}" type="slidenum">
              <a:rPr lang="en-US" altLang="en-US" sz="1200" smtClean="0">
                <a:solidFill>
                  <a:srgbClr val="898989"/>
                </a:solidFill>
              </a:rPr>
              <a:pPr>
                <a:spcBef>
                  <a:spcPct val="0"/>
                </a:spcBef>
                <a:buFontTx/>
                <a:buNone/>
              </a:pPr>
              <a:t>6</a:t>
            </a:fld>
            <a:endParaRPr lang="en-US" altLang="en-US" sz="1200">
              <a:solidFill>
                <a:srgbClr val="898989"/>
              </a:solidFill>
            </a:endParaRPr>
          </a:p>
        </p:txBody>
      </p:sp>
      <p:pic>
        <p:nvPicPr>
          <p:cNvPr id="9221" name="Picture 2" descr="C:\Users\mjrettig\AppData\Local\Microsoft\Windows\Temporary Internet Files\Content.IE5\ULAZEZJ6\cartoon%20fruit[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5273675"/>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descr="C:\Users\mjrettig\AppData\Local\Microsoft\Windows\Temporary Internet Files\Content.IE5\XWXB96C3\vegetables-clip-art-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49900"/>
            <a:ext cx="1952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5" descr="C:\Users\mjrettig\AppData\Local\Microsoft\Windows\Temporary Internet Files\Content.IE5\XWXB96C3\NoSugar[1].jpg"/>
          <p:cNvPicPr>
            <a:picLocks noChangeAspect="1" noChangeArrowheads="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3505200" y="5326063"/>
            <a:ext cx="17716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43" y="157162"/>
            <a:ext cx="6347713" cy="1320800"/>
          </a:xfrm>
        </p:spPr>
        <p:txBody>
          <a:bodyPr rtlCol="0">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4800" b="1" dirty="0">
                <a:ln/>
                <a:solidFill>
                  <a:schemeClr val="accent3"/>
                </a:solidFill>
              </a:rPr>
              <a:t>Diet During Pregnancy Cont.</a:t>
            </a:r>
          </a:p>
        </p:txBody>
      </p:sp>
      <p:sp>
        <p:nvSpPr>
          <p:cNvPr id="3" name="Content Placeholder 2"/>
          <p:cNvSpPr>
            <a:spLocks noGrp="1"/>
          </p:cNvSpPr>
          <p:nvPr>
            <p:ph idx="1"/>
          </p:nvPr>
        </p:nvSpPr>
        <p:spPr>
          <a:xfrm>
            <a:off x="457200" y="1600200"/>
            <a:ext cx="8229600" cy="4135438"/>
          </a:xfrm>
        </p:spPr>
        <p:txBody>
          <a:bodyPr rtlCol="0">
            <a:normAutofit fontScale="62500" lnSpcReduction="20000"/>
          </a:bodyPr>
          <a:lstStyle/>
          <a:p>
            <a:pPr eaLnBrk="1" fontAlgn="auto" hangingPunct="1">
              <a:spcAft>
                <a:spcPts val="0"/>
              </a:spcAft>
              <a:defRPr/>
            </a:pPr>
            <a:r>
              <a:rPr lang="en-US" sz="4400" dirty="0">
                <a:solidFill>
                  <a:prstClr val="black">
                    <a:lumMod val="75000"/>
                    <a:lumOff val="25000"/>
                  </a:prstClr>
                </a:solidFill>
              </a:rPr>
              <a:t>Take your prenatal vitamins daily as directed, they are designed to fill in nutritional gaps.</a:t>
            </a:r>
          </a:p>
          <a:p>
            <a:pPr lvl="1" eaLnBrk="1" fontAlgn="auto" hangingPunct="1">
              <a:spcAft>
                <a:spcPts val="0"/>
              </a:spcAft>
              <a:buFont typeface="Courier New" panose="02070309020205020404" pitchFamily="49" charset="0"/>
              <a:buChar char="o"/>
              <a:defRPr/>
            </a:pPr>
            <a:r>
              <a:rPr lang="en-US" sz="2900" dirty="0">
                <a:solidFill>
                  <a:prstClr val="black">
                    <a:lumMod val="75000"/>
                    <a:lumOff val="25000"/>
                  </a:prstClr>
                </a:solidFill>
              </a:rPr>
              <a:t>Folic Acid, also know as folate, is a B vitamin that is important for pregnant women. 800 micrograms daily is recommended.</a:t>
            </a:r>
          </a:p>
          <a:p>
            <a:pPr lvl="1" eaLnBrk="1" fontAlgn="auto" hangingPunct="1">
              <a:spcAft>
                <a:spcPts val="0"/>
              </a:spcAft>
              <a:buFont typeface="Courier New" panose="02070309020205020404" pitchFamily="49" charset="0"/>
              <a:buChar char="o"/>
              <a:defRPr/>
            </a:pPr>
            <a:r>
              <a:rPr lang="en-US" sz="2900" dirty="0">
                <a:solidFill>
                  <a:prstClr val="black">
                    <a:lumMod val="75000"/>
                    <a:lumOff val="25000"/>
                  </a:prstClr>
                </a:solidFill>
              </a:rPr>
              <a:t>Pregnant women also require more Iron in their diet or by taking supplements, 27mg is recommended. This helps your body make more blood to supply oxygen to your baby. </a:t>
            </a:r>
          </a:p>
          <a:p>
            <a:pPr lvl="1" eaLnBrk="1" fontAlgn="auto" hangingPunct="1">
              <a:spcAft>
                <a:spcPts val="0"/>
              </a:spcAft>
              <a:buFont typeface="Courier New" panose="02070309020205020404" pitchFamily="49" charset="0"/>
              <a:buChar char="o"/>
              <a:defRPr/>
            </a:pPr>
            <a:r>
              <a:rPr lang="en-US" sz="2900" dirty="0">
                <a:solidFill>
                  <a:prstClr val="black">
                    <a:lumMod val="75000"/>
                    <a:lumOff val="25000"/>
                  </a:prstClr>
                </a:solidFill>
              </a:rPr>
              <a:t>Calcium helps build your baby’s bones and teeth. 1,000mg of calcium is recommended daily.</a:t>
            </a:r>
            <a:r>
              <a:rPr lang="en-US" sz="2900" dirty="0">
                <a:solidFill>
                  <a:schemeClr val="tx1">
                    <a:lumMod val="75000"/>
                    <a:lumOff val="25000"/>
                  </a:schemeClr>
                </a:solidFill>
              </a:rPr>
              <a:t> Consider calcium supplements if you do not/can not eat enough dairy.</a:t>
            </a:r>
          </a:p>
          <a:p>
            <a:pPr lvl="1" eaLnBrk="1" fontAlgn="auto" hangingPunct="1">
              <a:spcAft>
                <a:spcPts val="0"/>
              </a:spcAft>
              <a:buFont typeface="Courier New" panose="02070309020205020404" pitchFamily="49" charset="0"/>
              <a:buChar char="o"/>
              <a:defRPr/>
            </a:pPr>
            <a:r>
              <a:rPr lang="en-US" sz="2900" dirty="0">
                <a:solidFill>
                  <a:schemeClr val="tx1">
                    <a:lumMod val="75000"/>
                    <a:lumOff val="25000"/>
                  </a:schemeClr>
                </a:solidFill>
              </a:rPr>
              <a:t>Vitamin D works with calcium to help baby’s bones and teeth develop. 600 IU (international units) of Vitamin D  is recommended daily. </a:t>
            </a:r>
          </a:p>
          <a:p>
            <a:pPr lvl="1" eaLnBrk="1" fontAlgn="auto" hangingPunct="1">
              <a:spcAft>
                <a:spcPts val="0"/>
              </a:spcAft>
              <a:buFont typeface="Courier New" panose="02070309020205020404" pitchFamily="49" charset="0"/>
              <a:buChar char="o"/>
              <a:defRPr/>
            </a:pPr>
            <a:endParaRPr lang="en-US" dirty="0">
              <a:solidFill>
                <a:prstClr val="black">
                  <a:lumMod val="75000"/>
                  <a:lumOff val="25000"/>
                </a:prstClr>
              </a:solidFill>
            </a:endParaRPr>
          </a:p>
          <a:p>
            <a:pPr lvl="1" eaLnBrk="1" fontAlgn="auto" hangingPunct="1">
              <a:spcAft>
                <a:spcPts val="0"/>
              </a:spcAft>
              <a:buFont typeface="Courier New" panose="02070309020205020404" pitchFamily="49" charset="0"/>
              <a:buChar char="o"/>
              <a:defRPr/>
            </a:pPr>
            <a:endParaRPr lang="en-US" dirty="0">
              <a:solidFill>
                <a:prstClr val="black">
                  <a:lumMod val="75000"/>
                  <a:lumOff val="25000"/>
                </a:prstClr>
              </a:solidFill>
            </a:endParaRPr>
          </a:p>
          <a:p>
            <a:pPr lvl="1" eaLnBrk="1" fontAlgn="auto" hangingPunct="1">
              <a:spcAft>
                <a:spcPts val="0"/>
              </a:spcAft>
              <a:defRPr/>
            </a:pPr>
            <a:endParaRPr lang="en-US" dirty="0"/>
          </a:p>
        </p:txBody>
      </p:sp>
      <p:sp>
        <p:nvSpPr>
          <p:cNvPr id="1024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E24B5E3-2629-401F-BDBA-6079F717D336}"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Tree>
  </p:cSld>
  <p:clrMapOvr>
    <a:masterClrMapping/>
  </p:clrMapOvr>
  <p:transition spd="slow">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4000" b="1" dirty="0">
                <a:ln/>
                <a:solidFill>
                  <a:schemeClr val="accent3"/>
                </a:solidFill>
              </a:rPr>
              <a:t>Fish Consumption During Pregnancy</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b="1" dirty="0">
                <a:solidFill>
                  <a:schemeClr val="tx1">
                    <a:lumMod val="75000"/>
                    <a:lumOff val="25000"/>
                  </a:schemeClr>
                </a:solidFill>
              </a:rPr>
              <a:t>Fish is a healthy part of diet in pregnancy. </a:t>
            </a:r>
            <a:r>
              <a:rPr lang="en-US" dirty="0">
                <a:solidFill>
                  <a:schemeClr val="tx1">
                    <a:lumMod val="75000"/>
                    <a:lumOff val="25000"/>
                  </a:schemeClr>
                </a:solidFill>
              </a:rPr>
              <a:t>Some types of fish, however, can be harmful to a developing fetus. Fish that are high in mercury should not be eaten in pregnancy. Mercury has been linked to birth defects. </a:t>
            </a:r>
            <a:br>
              <a:rPr lang="en-US" dirty="0">
                <a:solidFill>
                  <a:schemeClr val="tx1">
                    <a:lumMod val="75000"/>
                    <a:lumOff val="25000"/>
                  </a:schemeClr>
                </a:solidFill>
              </a:rPr>
            </a:br>
            <a:r>
              <a:rPr lang="en-US" b="1" dirty="0">
                <a:solidFill>
                  <a:schemeClr val="tx1">
                    <a:lumMod val="75000"/>
                    <a:lumOff val="25000"/>
                  </a:schemeClr>
                </a:solidFill>
              </a:rPr>
              <a:t>Healthy fish include:</a:t>
            </a:r>
            <a:br>
              <a:rPr lang="en-US" dirty="0">
                <a:solidFill>
                  <a:schemeClr val="tx1">
                    <a:lumMod val="75000"/>
                    <a:lumOff val="25000"/>
                  </a:schemeClr>
                </a:solidFill>
              </a:rPr>
            </a:br>
            <a:r>
              <a:rPr lang="en-US" dirty="0">
                <a:solidFill>
                  <a:schemeClr val="tx1">
                    <a:lumMod val="75000"/>
                    <a:lumOff val="25000"/>
                  </a:schemeClr>
                </a:solidFill>
              </a:rPr>
              <a:t>Shellfish(such as shrimp), Salmon, Catfish, and Pollock.  </a:t>
            </a:r>
            <a:br>
              <a:rPr lang="en-US" dirty="0">
                <a:solidFill>
                  <a:schemeClr val="tx1">
                    <a:lumMod val="75000"/>
                    <a:lumOff val="25000"/>
                  </a:schemeClr>
                </a:solidFill>
              </a:rPr>
            </a:br>
            <a:r>
              <a:rPr lang="en-US" b="1" dirty="0">
                <a:solidFill>
                  <a:schemeClr val="tx1">
                    <a:lumMod val="75000"/>
                    <a:lumOff val="25000"/>
                  </a:schemeClr>
                </a:solidFill>
              </a:rPr>
              <a:t>Do not eat:</a:t>
            </a:r>
            <a:br>
              <a:rPr lang="en-US" dirty="0">
                <a:solidFill>
                  <a:schemeClr val="tx1">
                    <a:lumMod val="75000"/>
                    <a:lumOff val="25000"/>
                  </a:schemeClr>
                </a:solidFill>
              </a:rPr>
            </a:br>
            <a:r>
              <a:rPr lang="en-US" dirty="0">
                <a:solidFill>
                  <a:schemeClr val="tx1">
                    <a:lumMod val="75000"/>
                    <a:lumOff val="25000"/>
                  </a:schemeClr>
                </a:solidFill>
              </a:rPr>
              <a:t>Shark, Swordfish, King Mackerel, or Tilefish.</a:t>
            </a:r>
            <a:br>
              <a:rPr lang="en-US" dirty="0">
                <a:solidFill>
                  <a:schemeClr val="tx1">
                    <a:lumMod val="75000"/>
                    <a:lumOff val="25000"/>
                  </a:schemeClr>
                </a:solidFill>
              </a:rPr>
            </a:br>
            <a:r>
              <a:rPr lang="en-US" b="1" dirty="0">
                <a:solidFill>
                  <a:schemeClr val="tx1">
                    <a:lumMod val="75000"/>
                    <a:lumOff val="25000"/>
                  </a:schemeClr>
                </a:solidFill>
              </a:rPr>
              <a:t>Limit white (albacore) tuna to 6 ounces a week. </a:t>
            </a:r>
            <a:br>
              <a:rPr lang="en-US" b="1" dirty="0">
                <a:solidFill>
                  <a:schemeClr val="tx1">
                    <a:lumMod val="75000"/>
                    <a:lumOff val="25000"/>
                  </a:schemeClr>
                </a:solidFill>
              </a:rPr>
            </a:br>
            <a:r>
              <a:rPr lang="en-US" dirty="0">
                <a:solidFill>
                  <a:schemeClr val="tx1">
                    <a:lumMod val="75000"/>
                    <a:lumOff val="25000"/>
                  </a:schemeClr>
                </a:solidFill>
              </a:rPr>
              <a:t>For more information see our chart on fish and pregnancy </a:t>
            </a:r>
            <a:r>
              <a:rPr lang="en-US" dirty="0">
                <a:solidFill>
                  <a:schemeClr val="tx1">
                    <a:lumMod val="75000"/>
                    <a:lumOff val="25000"/>
                  </a:schemeClr>
                </a:solidFill>
                <a:hlinkClick r:id="rId2" action="ppaction://hlinkfile"/>
              </a:rPr>
              <a:t>HERE</a:t>
            </a:r>
            <a:r>
              <a:rPr lang="en-US" dirty="0">
                <a:solidFill>
                  <a:schemeClr val="tx1">
                    <a:lumMod val="75000"/>
                    <a:lumOff val="25000"/>
                  </a:schemeClr>
                </a:solidFill>
              </a:rPr>
              <a:t>.</a:t>
            </a:r>
          </a:p>
          <a:p>
            <a:pPr marL="0" indent="0" eaLnBrk="1" fontAlgn="auto" hangingPunct="1">
              <a:spcAft>
                <a:spcPts val="0"/>
              </a:spcAft>
              <a:buFont typeface="Arial" panose="020B0604020202020204" pitchFamily="34" charset="0"/>
              <a:buNone/>
              <a:defRPr/>
            </a:pPr>
            <a:endParaRPr lang="en-US" dirty="0">
              <a:solidFill>
                <a:schemeClr val="tx1">
                  <a:lumMod val="75000"/>
                  <a:lumOff val="25000"/>
                </a:schemeClr>
              </a:solidFill>
            </a:endParaRPr>
          </a:p>
        </p:txBody>
      </p:sp>
      <p:sp>
        <p:nvSpPr>
          <p:cNvPr id="1229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92265D-3362-4AC3-8106-67E9A478717A}"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pic>
        <p:nvPicPr>
          <p:cNvPr id="123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181600"/>
            <a:ext cx="3642426" cy="140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31820"/>
            <a:ext cx="6347713" cy="13208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en-US" sz="7200" b="1" dirty="0">
                <a:ln/>
                <a:solidFill>
                  <a:schemeClr val="accent3"/>
                </a:solidFill>
              </a:rPr>
              <a:t>Listeriosis</a:t>
            </a:r>
            <a:r>
              <a:rPr lang="en-US" b="1" dirty="0">
                <a:ln/>
                <a:solidFill>
                  <a:schemeClr val="accent3"/>
                </a:solidFill>
              </a:rPr>
              <a:t> </a:t>
            </a:r>
          </a:p>
        </p:txBody>
      </p:sp>
      <p:sp>
        <p:nvSpPr>
          <p:cNvPr id="3" name="Content Placeholder 2"/>
          <p:cNvSpPr>
            <a:spLocks noGrp="1"/>
          </p:cNvSpPr>
          <p:nvPr>
            <p:ph idx="1"/>
          </p:nvPr>
        </p:nvSpPr>
        <p:spPr>
          <a:xfrm>
            <a:off x="457200" y="1600200"/>
            <a:ext cx="8229600" cy="4876800"/>
          </a:xfrm>
        </p:spPr>
        <p:txBody>
          <a:bodyPr rtlCol="0">
            <a:normAutofit fontScale="62500" lnSpcReduction="20000"/>
          </a:bodyPr>
          <a:lstStyle/>
          <a:p>
            <a:pPr marL="0" indent="0" eaLnBrk="1" fontAlgn="auto" hangingPunct="1">
              <a:spcAft>
                <a:spcPts val="0"/>
              </a:spcAft>
              <a:buFont typeface="Arial" panose="020B0604020202020204" pitchFamily="34" charset="0"/>
              <a:buNone/>
              <a:defRPr/>
            </a:pPr>
            <a:r>
              <a:rPr lang="en-US" sz="3400" b="1" i="1" dirty="0">
                <a:solidFill>
                  <a:schemeClr val="tx1">
                    <a:lumMod val="75000"/>
                    <a:lumOff val="25000"/>
                  </a:schemeClr>
                </a:solidFill>
              </a:rPr>
              <a:t>Listeria Monocytogenes </a:t>
            </a:r>
            <a:r>
              <a:rPr lang="en-US" sz="3400" b="1" dirty="0">
                <a:solidFill>
                  <a:schemeClr val="tx1">
                    <a:lumMod val="75000"/>
                    <a:lumOff val="25000"/>
                  </a:schemeClr>
                </a:solidFill>
              </a:rPr>
              <a:t>is a type of bacteria that is found in water and soil. </a:t>
            </a:r>
          </a:p>
          <a:p>
            <a:pPr marL="0" indent="0" eaLnBrk="1" fontAlgn="auto" hangingPunct="1">
              <a:spcAft>
                <a:spcPts val="0"/>
              </a:spcAft>
              <a:buFont typeface="Arial" panose="020B0604020202020204" pitchFamily="34" charset="0"/>
              <a:buNone/>
              <a:defRPr/>
            </a:pPr>
            <a:r>
              <a:rPr lang="en-US" sz="3400" b="1" u="sng" dirty="0">
                <a:solidFill>
                  <a:schemeClr val="tx1">
                    <a:lumMod val="75000"/>
                    <a:lumOff val="25000"/>
                  </a:schemeClr>
                </a:solidFill>
              </a:rPr>
              <a:t>To prevent listeriosis, pregnant women should do as follows:</a:t>
            </a:r>
          </a:p>
          <a:p>
            <a:pPr eaLnBrk="1" fontAlgn="auto" hangingPunct="1">
              <a:spcAft>
                <a:spcPts val="0"/>
              </a:spcAft>
              <a:defRPr/>
            </a:pPr>
            <a:r>
              <a:rPr lang="en-US" sz="3400" dirty="0">
                <a:solidFill>
                  <a:schemeClr val="tx1">
                    <a:lumMod val="75000"/>
                    <a:lumOff val="25000"/>
                  </a:schemeClr>
                </a:solidFill>
              </a:rPr>
              <a:t>Do not eat unpasteurized cheese.</a:t>
            </a:r>
          </a:p>
          <a:p>
            <a:pPr eaLnBrk="1" fontAlgn="auto" hangingPunct="1">
              <a:spcAft>
                <a:spcPts val="0"/>
              </a:spcAft>
              <a:defRPr/>
            </a:pPr>
            <a:r>
              <a:rPr lang="en-US" sz="3400" dirty="0">
                <a:solidFill>
                  <a:schemeClr val="tx1">
                    <a:lumMod val="75000"/>
                    <a:lumOff val="25000"/>
                  </a:schemeClr>
                </a:solidFill>
              </a:rPr>
              <a:t>Do not eat hot dogs, lunch meats, or deli meats unless properly heated to 160 degrees.</a:t>
            </a:r>
          </a:p>
          <a:p>
            <a:pPr eaLnBrk="1" fontAlgn="auto" hangingPunct="1">
              <a:spcAft>
                <a:spcPts val="0"/>
              </a:spcAft>
              <a:defRPr/>
            </a:pPr>
            <a:r>
              <a:rPr lang="en-US" sz="3400" dirty="0">
                <a:solidFill>
                  <a:schemeClr val="tx1">
                    <a:lumMod val="75000"/>
                    <a:lumOff val="25000"/>
                  </a:schemeClr>
                </a:solidFill>
              </a:rPr>
              <a:t>Do not eat refrigerated pates or meat spreads.</a:t>
            </a:r>
          </a:p>
          <a:p>
            <a:pPr eaLnBrk="1" fontAlgn="auto" hangingPunct="1">
              <a:spcAft>
                <a:spcPts val="0"/>
              </a:spcAft>
              <a:defRPr/>
            </a:pPr>
            <a:r>
              <a:rPr lang="en-US" sz="3400" dirty="0">
                <a:solidFill>
                  <a:schemeClr val="tx1">
                    <a:lumMod val="75000"/>
                    <a:lumOff val="25000"/>
                  </a:schemeClr>
                </a:solidFill>
              </a:rPr>
              <a:t>Do not eat refrigerated smoked seafood unless it is in a cooked dish.</a:t>
            </a:r>
          </a:p>
          <a:p>
            <a:pPr eaLnBrk="1" fontAlgn="auto" hangingPunct="1">
              <a:spcAft>
                <a:spcPts val="0"/>
              </a:spcAft>
              <a:defRPr/>
            </a:pPr>
            <a:r>
              <a:rPr lang="en-US" sz="3400" dirty="0">
                <a:solidFill>
                  <a:schemeClr val="tx1">
                    <a:lumMod val="75000"/>
                    <a:lumOff val="25000"/>
                  </a:schemeClr>
                </a:solidFill>
              </a:rPr>
              <a:t>Practice safe food handling. </a:t>
            </a:r>
          </a:p>
          <a:p>
            <a:pPr marL="0" indent="0" eaLnBrk="1" fontAlgn="auto" hangingPunct="1">
              <a:spcAft>
                <a:spcPts val="0"/>
              </a:spcAft>
              <a:buFont typeface="Arial" panose="020B0604020202020204" pitchFamily="34" charset="0"/>
              <a:buNone/>
              <a:defRPr/>
            </a:pPr>
            <a:r>
              <a:rPr lang="en-US" sz="3400" dirty="0">
                <a:solidFill>
                  <a:schemeClr val="tx1">
                    <a:lumMod val="75000"/>
                    <a:lumOff val="25000"/>
                  </a:schemeClr>
                </a:solidFill>
              </a:rPr>
              <a:t>Symptoms of listeriosis  may show up 2-3 days after exposure. Symptoms may include mild flu like symptoms, such as headaches, muscle aches, fever, nausea and vomiting. </a:t>
            </a:r>
          </a:p>
          <a:p>
            <a:pPr marL="0" indent="0" eaLnBrk="1" fontAlgn="auto" hangingPunct="1">
              <a:spcAft>
                <a:spcPts val="0"/>
              </a:spcAft>
              <a:buFont typeface="Arial" panose="020B0604020202020204" pitchFamily="34" charset="0"/>
              <a:buNone/>
              <a:defRPr/>
            </a:pPr>
            <a:r>
              <a:rPr lang="en-US" sz="3400" dirty="0">
                <a:solidFill>
                  <a:schemeClr val="tx1">
                    <a:lumMod val="75000"/>
                    <a:lumOff val="25000"/>
                  </a:schemeClr>
                </a:solidFill>
              </a:rPr>
              <a:t>Contact your provider if you experience these symptoms.  </a:t>
            </a:r>
          </a:p>
          <a:p>
            <a:pPr eaLnBrk="1" fontAlgn="auto" hangingPunct="1">
              <a:spcAft>
                <a:spcPts val="0"/>
              </a:spcAft>
              <a:defRPr/>
            </a:pPr>
            <a:endParaRPr lang="en-US" dirty="0"/>
          </a:p>
        </p:txBody>
      </p:sp>
      <p:sp>
        <p:nvSpPr>
          <p:cNvPr id="1331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32B7FA-486C-4BFB-8D9F-9E98E379310F}"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pic>
        <p:nvPicPr>
          <p:cNvPr id="13317" name="Picture 2" descr="C:\Users\mjrettig\AppData\Local\Microsoft\Windows\Temporary Internet Files\Content.IE5\8R4L9IF9\bacter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8600"/>
            <a:ext cx="22860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629400" y="228600"/>
            <a:ext cx="2286000" cy="1260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plus/>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3588</TotalTime>
  <Words>2802</Words>
  <Application>Microsoft Office PowerPoint</Application>
  <PresentationFormat>On-screen Show (4:3)</PresentationFormat>
  <Paragraphs>261</Paragraphs>
  <Slides>24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Trebuchet MS</vt:lpstr>
      <vt:lpstr>Wingdings 3</vt:lpstr>
      <vt:lpstr>Facet</vt:lpstr>
      <vt:lpstr>Information for            New Obstetrics Patients</vt:lpstr>
      <vt:lpstr>PowerPoint Presentation</vt:lpstr>
      <vt:lpstr>Table of Contents</vt:lpstr>
      <vt:lpstr>Congratulations! </vt:lpstr>
      <vt:lpstr>Outline of Care</vt:lpstr>
      <vt:lpstr>Diet During Pregnancy</vt:lpstr>
      <vt:lpstr>Diet During Pregnancy Cont.</vt:lpstr>
      <vt:lpstr>Fish Consumption During Pregnancy</vt:lpstr>
      <vt:lpstr>Listeriosis </vt:lpstr>
      <vt:lpstr>Safety Tips</vt:lpstr>
      <vt:lpstr>Exercise During Pregnancy</vt:lpstr>
      <vt:lpstr>Exercise During Pregnancy Cont.</vt:lpstr>
      <vt:lpstr>Immunizations</vt:lpstr>
      <vt:lpstr>Bleeding</vt:lpstr>
      <vt:lpstr>Medications </vt:lpstr>
      <vt:lpstr>Medications Cont.</vt:lpstr>
      <vt:lpstr>Medications Cont.</vt:lpstr>
      <vt:lpstr>Marijuana and your Baby</vt:lpstr>
      <vt:lpstr>Alcohol, Smoking and Illicit/Recreational Drugs</vt:lpstr>
      <vt:lpstr>Optional Prenatal Risk Screening</vt:lpstr>
      <vt:lpstr>Optional Prenatal Risk Screening</vt:lpstr>
      <vt:lpstr>First Trimester</vt:lpstr>
      <vt:lpstr>Frequently Asked Questions</vt:lpstr>
      <vt:lpstr>For more information please visit our website at spokaneobgyn.com, or click here.</vt:lpstr>
    </vt:vector>
  </TitlesOfParts>
  <Company>Spokane OBGYB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J. Rettig</dc:creator>
  <cp:lastModifiedBy>Amery D. Baker</cp:lastModifiedBy>
  <cp:revision>148</cp:revision>
  <dcterms:created xsi:type="dcterms:W3CDTF">2016-06-01T17:57:25Z</dcterms:created>
  <dcterms:modified xsi:type="dcterms:W3CDTF">2020-12-11T21:26:25Z</dcterms:modified>
</cp:coreProperties>
</file>